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478" r:id="rId3"/>
    <p:sldId id="505" r:id="rId4"/>
    <p:sldId id="504" r:id="rId5"/>
    <p:sldId id="502" r:id="rId6"/>
    <p:sldId id="501" r:id="rId7"/>
    <p:sldId id="491" r:id="rId8"/>
    <p:sldId id="529" r:id="rId9"/>
    <p:sldId id="506" r:id="rId10"/>
    <p:sldId id="507" r:id="rId11"/>
    <p:sldId id="508" r:id="rId12"/>
    <p:sldId id="497" r:id="rId13"/>
    <p:sldId id="486" r:id="rId14"/>
    <p:sldId id="410" r:id="rId15"/>
    <p:sldId id="509" r:id="rId16"/>
    <p:sldId id="487" r:id="rId17"/>
    <p:sldId id="488" r:id="rId18"/>
    <p:sldId id="524" r:id="rId19"/>
    <p:sldId id="510" r:id="rId20"/>
    <p:sldId id="489" r:id="rId21"/>
    <p:sldId id="495" r:id="rId22"/>
    <p:sldId id="415" r:id="rId23"/>
    <p:sldId id="490" r:id="rId24"/>
    <p:sldId id="369" r:id="rId25"/>
    <p:sldId id="492" r:id="rId26"/>
    <p:sldId id="411" r:id="rId27"/>
    <p:sldId id="500" r:id="rId28"/>
    <p:sldId id="493" r:id="rId29"/>
    <p:sldId id="527" r:id="rId30"/>
    <p:sldId id="496" r:id="rId31"/>
    <p:sldId id="526" r:id="rId32"/>
    <p:sldId id="525" r:id="rId33"/>
    <p:sldId id="484" r:id="rId34"/>
    <p:sldId id="449" r:id="rId35"/>
    <p:sldId id="460" r:id="rId36"/>
    <p:sldId id="485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7" autoAdjust="0"/>
    <p:restoredTop sz="94660"/>
  </p:normalViewPr>
  <p:slideViewPr>
    <p:cSldViewPr>
      <p:cViewPr varScale="1">
        <p:scale>
          <a:sx n="76" d="100"/>
          <a:sy n="76" d="100"/>
        </p:scale>
        <p:origin x="10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491C3C2-D773-454A-88A3-04E758CF7C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888E4BB-3685-4BAA-A24B-1BB46B5F3E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EC4466C-0167-4C0D-883F-E2E80580ED7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8C9316DB-10F9-4F60-9039-523C61B326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297C241B-7767-44A4-9218-79F74B1F4D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4342F54E-2FC3-4BBE-A219-159ABCF10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F75BBD2-A066-4582-B032-910E641C1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ADA80D-1059-40CB-B293-CAD184D45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213FC9-1284-4D63-8BD6-DD7FDC393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8C63A3-08F5-4B39-B765-464C38A73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D1663-97F1-4A39-9387-8C4995B3F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15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7FDB4-2A7A-4784-AAFC-C3F19FECB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BE77BC-DD92-41F8-805D-D99BD361D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F53CD0-4E12-492B-A412-C0837ED2B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677A6-741E-4191-B5A3-2CCFED016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0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28479-0652-42E4-BD16-DA5DC865A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1D2A9C-F070-4219-8073-108CAE84E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8DDB4F-3027-4A88-ABA7-5152CD8E4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A294A-C641-4F3B-AB45-F01662BE2F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58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47585B-DA94-492A-B3E7-7D36BE92B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54F8D-20E9-4AE3-9E17-3C374F3CB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AF0D98-7F23-4EBC-8238-7C7159CF7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9C2AC-F43D-4130-AC84-F1F040E26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03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445F7-3A6C-40AB-A1C8-79C66B871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4210E6-F41F-421F-85AE-861DF24C3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BE84F9-A708-4624-B05F-2CAE05425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F997D-9B6E-4B52-80AA-EFEAD69FF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62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B8538-C2DC-4318-84D5-5B107DD397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5EE91-91CE-460D-BDBB-417282C39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69136-5747-4D3C-96C7-1FAA46607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B5EF3-6F36-499E-B53A-816086B91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9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F024FA-FBC3-4AF3-B789-718C6F2EB3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97DF11-0466-41DB-9B56-D37E8CD57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D39071-727C-4BD7-89F4-E57590517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AA233-92E9-40C5-A42C-7CFEB5024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31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E242F2-3A86-4EF1-9CAD-E66CD1812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E83CEA-A3DB-492A-BAA1-BC6057C57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146C3-2F40-4724-B18C-629425E96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B290D-724E-45F7-B2A5-ED4E6E2FC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32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080695-010B-4D02-95F2-FB4FD55EF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89F2B2-CD2A-455D-B9CE-A8F326CA8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C77743-5666-4883-8E9D-FE82ECE7C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B9380-8AF6-4090-97C4-2943731F2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51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8AD41-4AA2-4DE0-9DDE-77878F954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8C895-010D-4FED-A58B-83E76087C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453DE-6A50-49CF-9836-5A171DA70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5F5D-6090-4D00-9F16-FD4705249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92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DFF59-D58D-4D38-8537-23876F25C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F7D8B7-8B04-4FA2-BD66-99A6FE66C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F8452-7864-4141-B137-BDB40E870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E9E1-0861-4C9D-8E95-71E2D1DC4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09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BFBBE7-BCCC-4D54-98F9-BC9F2AD95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9C2237-FDB0-4A09-AFC3-FF303208E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6EAED30-5A42-4640-A953-3776C3A62E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B2C40D-A604-4FFE-A6A0-ED12DF80D0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BC6BC1-78D4-47EA-B5FC-0D38AD286F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67CA8E-255D-498E-954D-5BBB868E3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t.e2ma.net/click/xt4vai/18q6i3e/9uxg3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9" descr="Numbers from 1 to 10 | Baamboozle">
            <a:extLst>
              <a:ext uri="{FF2B5EF4-FFF2-40B4-BE49-F238E27FC236}">
                <a16:creationId xmlns:a16="http://schemas.microsoft.com/office/drawing/2014/main" id="{4953F4E6-3458-4D2B-B4CC-9A003BDE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849699">
            <a:off x="6442377" y="311098"/>
            <a:ext cx="1525940" cy="24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984554CC-AA0A-469C-AF65-C6BD520828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3900" y="2143685"/>
            <a:ext cx="7696200" cy="2249487"/>
          </a:xfrm>
        </p:spPr>
        <p:txBody>
          <a:bodyPr/>
          <a:lstStyle/>
          <a:p>
            <a:r>
              <a:rPr lang="en-US" altLang="en-US" sz="4800" b="1" dirty="0"/>
              <a:t>Nutrition &amp; Vision</a:t>
            </a:r>
            <a:br>
              <a:rPr lang="en-US" altLang="en-US" b="1" dirty="0"/>
            </a:br>
            <a:r>
              <a:rPr lang="en-US" altLang="en-US" b="1" dirty="0"/>
              <a:t>It’s more than just carrots</a:t>
            </a:r>
            <a:endParaRPr lang="en-US" alt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1">
            <a:extLst>
              <a:ext uri="{FF2B5EF4-FFF2-40B4-BE49-F238E27FC236}">
                <a16:creationId xmlns:a16="http://schemas.microsoft.com/office/drawing/2014/main" id="{837CAB3B-38E8-4C49-B507-84AA23340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57325"/>
            <a:ext cx="3429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2600 Netherland Avenue, Bronx, NY  10463</a:t>
            </a:r>
            <a:br>
              <a:rPr lang="en-US" altLang="en-US" sz="1800" dirty="0"/>
            </a:br>
            <a:r>
              <a:rPr lang="en-US" altLang="en-US" sz="1600" dirty="0"/>
              <a:t>November 15, 2021</a:t>
            </a:r>
            <a:endParaRPr lang="en-US" altLang="en-US" sz="1800" dirty="0"/>
          </a:p>
        </p:txBody>
      </p:sp>
      <p:sp>
        <p:nvSpPr>
          <p:cNvPr id="3076" name="Rectangle 1">
            <a:extLst>
              <a:ext uri="{FF2B5EF4-FFF2-40B4-BE49-F238E27FC236}">
                <a16:creationId xmlns:a16="http://schemas.microsoft.com/office/drawing/2014/main" id="{3C251AF2-D1D2-4A16-B69C-5FAFC362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949660"/>
            <a:ext cx="51816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Presented by</a:t>
            </a:r>
            <a:br>
              <a:rPr lang="en-US" altLang="en-US" dirty="0"/>
            </a:br>
            <a:r>
              <a:rPr lang="en-US" altLang="en-US" sz="3600" dirty="0"/>
              <a:t>Maudene Nelson, RDN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Contacts: Barbara Denson &amp; Margie </a:t>
            </a:r>
            <a:r>
              <a:rPr lang="en-US" altLang="en-US" sz="1400" dirty="0" err="1"/>
              <a:t>Schustack</a:t>
            </a:r>
            <a:endParaRPr lang="en-US" altLang="en-US" sz="1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RSS, Inc.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2600 Netherland Ave.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(718) 884-5900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333132"/>
                </a:solidFill>
                <a:latin typeface="Georgia" panose="02040502050405020303" pitchFamily="18" charset="0"/>
              </a:rPr>
              <a:t>Join Zoom Meeting</a:t>
            </a:r>
            <a:br>
              <a:rPr lang="en-US" altLang="en-US" sz="1000" dirty="0"/>
            </a:br>
            <a:r>
              <a:rPr lang="en-US" altLang="en-US" sz="1400" dirty="0">
                <a:solidFill>
                  <a:srgbClr val="1155CC"/>
                </a:solidFill>
                <a:latin typeface="Georgia" panose="02040502050405020303" pitchFamily="18" charset="0"/>
                <a:hlinkClick r:id="rId4"/>
              </a:rPr>
              <a:t>https://us02web.zoom.us/j/84707567767</a:t>
            </a:r>
            <a:r>
              <a:rPr lang="en-US" altLang="en-US" sz="1000" dirty="0"/>
              <a:t> </a:t>
            </a:r>
            <a:endParaRPr lang="en-US" altLang="en-US" sz="200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  <p:pic>
        <p:nvPicPr>
          <p:cNvPr id="3078" name="Picture 8" descr="Riverdale Senior Services : Special Events : Health">
            <a:extLst>
              <a:ext uri="{FF2B5EF4-FFF2-40B4-BE49-F238E27FC236}">
                <a16:creationId xmlns:a16="http://schemas.microsoft.com/office/drawing/2014/main" id="{EAAAC6BE-DD36-436A-A72B-7331D98A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77863"/>
            <a:ext cx="206216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77076-B6B4-49E4-8EDB-7E031C58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A32DF-6F76-4D6C-BB68-BACC0F48706B}"/>
              </a:ext>
            </a:extLst>
          </p:cNvPr>
          <p:cNvSpPr/>
          <p:nvPr/>
        </p:nvSpPr>
        <p:spPr>
          <a:xfrm>
            <a:off x="2667000" y="6248400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https://foodfornet.com/lutein-rich-foods/</a:t>
            </a:r>
          </a:p>
        </p:txBody>
      </p:sp>
    </p:spTree>
    <p:extLst>
      <p:ext uri="{BB962C8B-B14F-4D97-AF65-F5344CB8AC3E}">
        <p14:creationId xmlns:p14="http://schemas.microsoft.com/office/powerpoint/2010/main" val="102261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18932-B40D-4BBE-A658-AC6E15B30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oods Rich in Lutein and Zeaxanthin | CR Vitality">
            <a:extLst>
              <a:ext uri="{FF2B5EF4-FFF2-40B4-BE49-F238E27FC236}">
                <a16:creationId xmlns:a16="http://schemas.microsoft.com/office/drawing/2014/main" id="{D10B8812-8BDF-4D1B-9F3F-8064E2EA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87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BE70-FE5C-49E5-B521-2CCA5C81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Others?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753D-8EB3-46F5-96F8-423A10BB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6096000"/>
          </a:xfrm>
        </p:spPr>
        <p:txBody>
          <a:bodyPr/>
          <a:lstStyle/>
          <a:p>
            <a:r>
              <a:rPr lang="en-US" b="1" dirty="0"/>
              <a:t>antioxidants</a:t>
            </a:r>
            <a:r>
              <a:rPr lang="en-US" dirty="0"/>
              <a:t> may reduce risk of cataracts &amp; macular degeneration. </a:t>
            </a:r>
          </a:p>
          <a:p>
            <a:r>
              <a:rPr lang="en-US" dirty="0"/>
              <a:t>vitamin A protects against blindness, &amp; vitamin C may play a role in preventing or alleviating glaucoma.</a:t>
            </a:r>
          </a:p>
          <a:p>
            <a:r>
              <a:rPr lang="en-US" b="1" dirty="0"/>
              <a:t>anti-inflammatory</a:t>
            </a:r>
            <a:r>
              <a:rPr lang="en-US" dirty="0"/>
              <a:t> omega-3 essential fatty acids appear to help the eye in a variety of ways, from alleviating symptoms of dry eye syndrome to guarding against macular damage.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9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F32A-567C-43FD-ABDC-34D0FA81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44B19-680B-4E6E-ABBD-20A0CBF30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vitamin A reduce the risk of night blindness; may play a role in reducing risk of advanced AMD.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4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4C8CB-852E-4F55-A8C7-3C86033E9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>
              <a:defRPr/>
            </a:pPr>
            <a:r>
              <a:rPr lang="en-US" dirty="0"/>
              <a:t>foods rich in zinc – 					oysters, 							cashews, 						liver, beef							&amp; egg yolks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4B03F74-0B72-4149-8A2E-7E34C82F1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5984875"/>
            <a:ext cx="8763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https://www.health.harvard.edu/blog/nutritional-strategies-to-ease-anxiety-201604139441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60D6B0E-3B00-4798-B2AB-940802427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08725"/>
            <a:ext cx="868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https://i.pinimg.com/originals/f7/ee/7d/f7ee7d11fd6ac6847d67fde158576b9c.jpg</a:t>
            </a:r>
          </a:p>
        </p:txBody>
      </p:sp>
      <p:pic>
        <p:nvPicPr>
          <p:cNvPr id="9222" name="Picture 2" descr="https://i.pinimg.com/originals/f7/ee/7d/f7ee7d11fd6ac6847d67fde158576b9c.jpg">
            <a:extLst>
              <a:ext uri="{FF2B5EF4-FFF2-40B4-BE49-F238E27FC236}">
                <a16:creationId xmlns:a16="http://schemas.microsoft.com/office/drawing/2014/main" id="{E178DBF3-F471-4971-AD38-9DF9BA60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84338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6EB0-3450-4FE7-A903-1E5B2613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DE676-DFA5-42B0-96F3-E1CA70609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D9058-168F-477E-AE08-517C44244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F91D-24B7-4CCD-8AC2-655FE19E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B3B2-17F7-4B3D-856E-742F46AA9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/>
              <a:t>As an antioxidant, may reduce the risk of cataracts and macular degeneration.</a:t>
            </a:r>
          </a:p>
          <a:p>
            <a:r>
              <a:rPr lang="en-US" dirty="0"/>
              <a:t>Potatoes</a:t>
            </a:r>
          </a:p>
          <a:p>
            <a:r>
              <a:rPr lang="en-US" dirty="0"/>
              <a:t>Melons</a:t>
            </a:r>
          </a:p>
          <a:p>
            <a:r>
              <a:rPr lang="en-US" dirty="0"/>
              <a:t>Oranges</a:t>
            </a:r>
          </a:p>
          <a:p>
            <a:r>
              <a:rPr lang="en-US" dirty="0"/>
              <a:t>grapefruits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99A27-C1CE-4B5E-9D21-AF898801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151062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EE1F-2788-4BF0-9976-B1CC93FC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Beta carotene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AA99-2840-4EF5-AB23-AA11D85DF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166018"/>
            <a:ext cx="8229600" cy="4525963"/>
          </a:xfrm>
        </p:spPr>
        <p:txBody>
          <a:bodyPr/>
          <a:lstStyle/>
          <a:p>
            <a:r>
              <a:rPr lang="en-US" dirty="0"/>
              <a:t>When taken in combination with zinc and vitamins C and E, beta-carotene may reduce the progression of macular degeneration.</a:t>
            </a:r>
          </a:p>
          <a:p>
            <a:r>
              <a:rPr lang="en-US" dirty="0"/>
              <a:t>Food sources: Carrots, sweet potatoes, spinach, kale, butternut squash.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09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D7DCC1-BA80-43F8-A821-DCEEC3072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8" y="857250"/>
            <a:ext cx="76326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ke Your Own Healthy Homemade Fruit Popsicles - Jessica Gavin">
            <a:extLst>
              <a:ext uri="{FF2B5EF4-FFF2-40B4-BE49-F238E27FC236}">
                <a16:creationId xmlns:a16="http://schemas.microsoft.com/office/drawing/2014/main" id="{6C39E468-4571-4F9A-9614-0C4E7E21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47" y="287097"/>
            <a:ext cx="5580303" cy="558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3DA835-A6BF-48FC-A587-DE1C1B0BD9F9}"/>
              </a:ext>
            </a:extLst>
          </p:cNvPr>
          <p:cNvSpPr/>
          <p:nvPr/>
        </p:nvSpPr>
        <p:spPr>
          <a:xfrm>
            <a:off x="395538" y="5867400"/>
            <a:ext cx="8352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https://www.jessicagavin.com/make-your-own-homemade-fruit-popsicles/</a:t>
            </a:r>
          </a:p>
        </p:txBody>
      </p:sp>
    </p:spTree>
    <p:extLst>
      <p:ext uri="{BB962C8B-B14F-4D97-AF65-F5344CB8AC3E}">
        <p14:creationId xmlns:p14="http://schemas.microsoft.com/office/powerpoint/2010/main" val="170471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E3049-6F98-4181-8844-D32E6C81B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"/>
            <a:ext cx="8229600" cy="6153150"/>
          </a:xfrm>
        </p:spPr>
        <p:txBody>
          <a:bodyPr/>
          <a:lstStyle/>
          <a:p>
            <a:r>
              <a:rPr lang="en-US" dirty="0"/>
              <a:t>In this presentation we will </a:t>
            </a:r>
            <a:r>
              <a:rPr lang="en-US" i="1" dirty="0"/>
              <a:t>look</a:t>
            </a:r>
            <a:r>
              <a:rPr lang="en-US" dirty="0"/>
              <a:t> beyond the importance of eating carrots to nourish your eyes. </a:t>
            </a:r>
          </a:p>
          <a:p>
            <a:r>
              <a:rPr lang="en-US" dirty="0"/>
              <a:t>the </a:t>
            </a:r>
            <a:r>
              <a:rPr lang="en-US" b="1" dirty="0"/>
              <a:t>Age-Related Eye Disease Study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zinc			 		copper</a:t>
            </a:r>
          </a:p>
          <a:p>
            <a:pPr marL="0" indent="0">
              <a:buNone/>
            </a:pPr>
            <a:r>
              <a:rPr lang="en-US" dirty="0"/>
              <a:t>	vitamin C				vitamin E</a:t>
            </a:r>
          </a:p>
          <a:p>
            <a:pPr marL="0" indent="0">
              <a:buNone/>
            </a:pPr>
            <a:r>
              <a:rPr lang="en-US" dirty="0"/>
              <a:t>	beta carotene			omega-3 fat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dirty="0"/>
              <a:t>lutein &amp; zeaxanthin		selenium</a:t>
            </a:r>
          </a:p>
        </p:txBody>
      </p:sp>
      <p:pic>
        <p:nvPicPr>
          <p:cNvPr id="6" name="Picture 19" descr="Numbers from 1 to 10 | Baamboozle">
            <a:extLst>
              <a:ext uri="{FF2B5EF4-FFF2-40B4-BE49-F238E27FC236}">
                <a16:creationId xmlns:a16="http://schemas.microsoft.com/office/drawing/2014/main" id="{AF08EC0B-652B-46E7-9F71-AF46E508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1181237" y="2345080"/>
            <a:ext cx="389172" cy="6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Numbers from 1 to 10 | Baamboozle">
            <a:extLst>
              <a:ext uri="{FF2B5EF4-FFF2-40B4-BE49-F238E27FC236}">
                <a16:creationId xmlns:a16="http://schemas.microsoft.com/office/drawing/2014/main" id="{F8244E6F-B789-440A-8D58-067487DE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1223517" y="2949506"/>
            <a:ext cx="400286" cy="6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Numbers from 1 to 10 | Baamboozle">
            <a:extLst>
              <a:ext uri="{FF2B5EF4-FFF2-40B4-BE49-F238E27FC236}">
                <a16:creationId xmlns:a16="http://schemas.microsoft.com/office/drawing/2014/main" id="{6F5DFE0B-BC7B-4FE5-AD87-BAB423D1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5728400" y="3048604"/>
            <a:ext cx="385491" cy="6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Numbers from 1 to 10 | Baamboozle">
            <a:extLst>
              <a:ext uri="{FF2B5EF4-FFF2-40B4-BE49-F238E27FC236}">
                <a16:creationId xmlns:a16="http://schemas.microsoft.com/office/drawing/2014/main" id="{8545AF60-CC92-4600-99D2-5738B530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5691295" y="3704847"/>
            <a:ext cx="382880" cy="6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Numbers from 1 to 10 | Baamboozle">
            <a:extLst>
              <a:ext uri="{FF2B5EF4-FFF2-40B4-BE49-F238E27FC236}">
                <a16:creationId xmlns:a16="http://schemas.microsoft.com/office/drawing/2014/main" id="{1B908328-7BC6-4DF5-A1BA-E5A52772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1221643" y="3585631"/>
            <a:ext cx="380654" cy="6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Numbers from 1 to 10 | Baamboozle">
            <a:extLst>
              <a:ext uri="{FF2B5EF4-FFF2-40B4-BE49-F238E27FC236}">
                <a16:creationId xmlns:a16="http://schemas.microsoft.com/office/drawing/2014/main" id="{199ECF7B-F189-4D92-B762-C47A6934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5752860" y="2373584"/>
            <a:ext cx="396806" cy="6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Numbers from 1 to 10 | Baamboozle">
            <a:extLst>
              <a:ext uri="{FF2B5EF4-FFF2-40B4-BE49-F238E27FC236}">
                <a16:creationId xmlns:a16="http://schemas.microsoft.com/office/drawing/2014/main" id="{9DDD7C1D-EE9F-48C4-9B41-DC275F09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1180476" y="4157793"/>
            <a:ext cx="423652" cy="6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Numbers from 1 to 10 | Baamboozle">
            <a:extLst>
              <a:ext uri="{FF2B5EF4-FFF2-40B4-BE49-F238E27FC236}">
                <a16:creationId xmlns:a16="http://schemas.microsoft.com/office/drawing/2014/main" id="{8E6C1C7F-E28B-42CE-8F98-C380AEC3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5691086" y="4239240"/>
            <a:ext cx="436078" cy="6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7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oods rich in vitamin E such as wheat germ oil, dried wheat germ, dried apricots, hazelnuts, almonds, parsley leaves, avocado, walnuts, pumpkin seeds, sunflower seeds, spinach and bell pepper">
            <a:extLst>
              <a:ext uri="{FF2B5EF4-FFF2-40B4-BE49-F238E27FC236}">
                <a16:creationId xmlns:a16="http://schemas.microsoft.com/office/drawing/2014/main" id="{EEB505D3-1E9E-4C15-9195-D3225798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8" y="2057400"/>
            <a:ext cx="62484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18E14-D1B0-4301-B494-E9395CAD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099"/>
          </a:xfrm>
        </p:spPr>
        <p:txBody>
          <a:bodyPr/>
          <a:lstStyle/>
          <a:p>
            <a:r>
              <a:rPr lang="en-US" b="1" dirty="0"/>
              <a:t>Vitamin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ADF0-C14D-4504-8443-EACABEC0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947737"/>
            <a:ext cx="8458201" cy="4830763"/>
          </a:xfrm>
        </p:spPr>
        <p:txBody>
          <a:bodyPr/>
          <a:lstStyle/>
          <a:p>
            <a:r>
              <a:rPr lang="en-US" dirty="0"/>
              <a:t>When combined with carotenoids &amp; vitamin C, may reduce the risk of advanced AMD.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2878D-07EE-4C88-A675-9EF421F89A51}"/>
              </a:ext>
            </a:extLst>
          </p:cNvPr>
          <p:cNvSpPr/>
          <p:nvPr/>
        </p:nvSpPr>
        <p:spPr>
          <a:xfrm>
            <a:off x="1295400" y="6320056"/>
            <a:ext cx="7480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https://www.hsph.harvard.edu/nutritionsource/vitamin-e/</a:t>
            </a:r>
          </a:p>
        </p:txBody>
      </p:sp>
    </p:spTree>
    <p:extLst>
      <p:ext uri="{BB962C8B-B14F-4D97-AF65-F5344CB8AC3E}">
        <p14:creationId xmlns:p14="http://schemas.microsoft.com/office/powerpoint/2010/main" val="316651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091A-DEB6-49F2-AF52-27A40B45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84EE-85FA-4F0C-9A39-9850673A5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May reduce the risk of macular degeneration.</a:t>
            </a:r>
          </a:p>
          <a:p>
            <a:r>
              <a:rPr lang="en-US" dirty="0"/>
              <a:t>Food sources: Salmon, sardines, mackerel, milk; orange juice fortified with vitamin D.</a:t>
            </a:r>
          </a:p>
          <a:p>
            <a:r>
              <a:rPr lang="en-US" dirty="0"/>
              <a:t>The best source of vitamin D is exposure to sunlight. Ultraviolet radiation from the sun stimulates production of vitamin D in human skin, </a:t>
            </a:r>
          </a:p>
        </p:txBody>
      </p:sp>
    </p:spTree>
    <p:extLst>
      <p:ext uri="{BB962C8B-B14F-4D97-AF65-F5344CB8AC3E}">
        <p14:creationId xmlns:p14="http://schemas.microsoft.com/office/powerpoint/2010/main" val="44710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">
            <a:extLst>
              <a:ext uri="{FF2B5EF4-FFF2-40B4-BE49-F238E27FC236}">
                <a16:creationId xmlns:a16="http://schemas.microsoft.com/office/drawing/2014/main" id="{C384EEFC-B298-4048-8FA6-C81B9CC9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943600"/>
            <a:ext cx="65722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Times New Roman" panose="02020603050405020304" pitchFamily="18" charset="0"/>
              </a:rPr>
              <a:t>Reference: "Vitamin D Deficiency Is Associated With Low Mood and Worse Cognitive Performance in Older Adults," Wilkins CH, </a:t>
            </a:r>
            <a:r>
              <a:rPr lang="en-US" altLang="en-US" sz="900" dirty="0" err="1">
                <a:cs typeface="Times New Roman" panose="02020603050405020304" pitchFamily="18" charset="0"/>
              </a:rPr>
              <a:t>Sheline</a:t>
            </a:r>
            <a:r>
              <a:rPr lang="en-US" altLang="en-US" sz="900" dirty="0">
                <a:cs typeface="Times New Roman" panose="02020603050405020304" pitchFamily="18" charset="0"/>
              </a:rPr>
              <a:t> YI, et al, Am J </a:t>
            </a:r>
            <a:r>
              <a:rPr lang="en-US" altLang="en-US" sz="900" dirty="0" err="1">
                <a:cs typeface="Times New Roman" panose="02020603050405020304" pitchFamily="18" charset="0"/>
              </a:rPr>
              <a:t>Geriatr</a:t>
            </a:r>
            <a:r>
              <a:rPr lang="en-US" altLang="en-US" sz="900" dirty="0">
                <a:cs typeface="Times New Roman" panose="02020603050405020304" pitchFamily="18" charset="0"/>
              </a:rPr>
              <a:t> Psychiatry. 2006; 14(12): 1032-1040. (Address: Department of Medicine, Division of Geriatrics and Nutritional Science, Washington University School of Medicine, St. Louis, MO, USA). </a:t>
            </a:r>
            <a:endParaRPr lang="en-US" altLang="en-US" sz="1350" dirty="0"/>
          </a:p>
        </p:txBody>
      </p:sp>
      <p:pic>
        <p:nvPicPr>
          <p:cNvPr id="7173" name="Picture 3" descr="Image result for vitamin d foods">
            <a:extLst>
              <a:ext uri="{FF2B5EF4-FFF2-40B4-BE49-F238E27FC236}">
                <a16:creationId xmlns:a16="http://schemas.microsoft.com/office/drawing/2014/main" id="{7B710995-8B0E-48F6-B35A-2E3A4FA9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778"/>
            <a:ext cx="6172200" cy="573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0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FF37-BCAA-4B30-9322-18A450FE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Bioflavonoids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4B78-1989-4A1E-9542-1270F1498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66018"/>
            <a:ext cx="8229600" cy="4777582"/>
          </a:xfrm>
        </p:spPr>
        <p:txBody>
          <a:bodyPr/>
          <a:lstStyle/>
          <a:p>
            <a:r>
              <a:rPr lang="en-US" dirty="0"/>
              <a:t>Eye benefits of bioflavonoids: May protect against cataracts and macular degeneration.</a:t>
            </a:r>
          </a:p>
          <a:p>
            <a:r>
              <a:rPr lang="en-US" dirty="0"/>
              <a:t>What are they? </a:t>
            </a:r>
            <a:r>
              <a:rPr lang="en-US" b="1" dirty="0"/>
              <a:t>Plant chemicals </a:t>
            </a:r>
            <a:r>
              <a:rPr lang="en-US" dirty="0"/>
              <a:t>with a</a:t>
            </a:r>
          </a:p>
          <a:p>
            <a:pPr marL="0" indent="0">
              <a:buNone/>
            </a:pPr>
            <a:r>
              <a:rPr lang="en-US" dirty="0"/>
              <a:t>	specific structure; often yellow; some in 	the rind of citrus</a:t>
            </a:r>
          </a:p>
          <a:p>
            <a:r>
              <a:rPr lang="en-US" dirty="0"/>
              <a:t>Food sources: Tea, red wine, citrus fruits, bilberries, blueberries, cherries, legumes, soy products.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BD7F68D-072E-42F7-AFE0-B9FAB847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68872"/>
            <a:ext cx="1619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78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1666334-DE7C-468A-8B6E-DF5BC0512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3600" dirty="0"/>
              <a:t>Colorful Plants</a:t>
            </a:r>
          </a:p>
        </p:txBody>
      </p:sp>
      <p:pic>
        <p:nvPicPr>
          <p:cNvPr id="16388" name="Picture 2" descr="eat the rainbow">
            <a:extLst>
              <a:ext uri="{FF2B5EF4-FFF2-40B4-BE49-F238E27FC236}">
                <a16:creationId xmlns:a16="http://schemas.microsoft.com/office/drawing/2014/main" id="{E80A9FA4-E245-4973-94A2-3CE1E806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10168"/>
          <a:stretch>
            <a:fillRect/>
          </a:stretch>
        </p:blipFill>
        <p:spPr bwMode="auto">
          <a:xfrm>
            <a:off x="899548" y="977900"/>
            <a:ext cx="7344904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F1A1-C3B8-4346-95D1-059EFE66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Omega-3 Fatty Acids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C1122-0863-4C03-A7C4-4014A3273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help prevent macular degeneration (AMD) and dry eyes &amp; alleviating symptoms of dry eye </a:t>
            </a:r>
            <a:r>
              <a:rPr lang="en-US"/>
              <a:t>syndrome to</a:t>
            </a:r>
            <a:endParaRPr lang="en-US" dirty="0"/>
          </a:p>
          <a:p>
            <a:r>
              <a:rPr lang="en-US" dirty="0"/>
              <a:t>Food sources: Cold-water fish such as salmon, mackerel and herring; fish oil supplements, freshly ground flaxseeds, walnuts.</a:t>
            </a:r>
          </a:p>
          <a:p>
            <a:r>
              <a:rPr lang="en-US" dirty="0"/>
              <a:t>American Heart Association recommends approximately 1,000 mg daily.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11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:a16="http://schemas.microsoft.com/office/drawing/2014/main" id="{4C080F6D-3EF5-49CE-8B3A-6D6AE6992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r>
              <a:rPr lang="en-US" altLang="en-US" dirty="0"/>
              <a:t>Omega-3 = DHA, EPA, &amp; ALA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939B7-5ED3-4931-924B-469B5957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2442"/>
            <a:ext cx="8229600" cy="525372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Cold water fish will give DHA &amp; EPA … land plants, such as walnuts &amp; flax seeds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83867927-E155-4AAB-A924-E714409F6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6291263"/>
            <a:ext cx="876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https://www.health.harvard.edu/blog/nutritional-strategies-to-ease-anxiety-201604139441</a:t>
            </a:r>
          </a:p>
        </p:txBody>
      </p:sp>
      <p:pic>
        <p:nvPicPr>
          <p:cNvPr id="10245" name="Picture 2" descr="https://livesmart-images.s3.amazonaws.com/culture/en-US/articles/YourMindBodyOmega3sWinter/Omega-3-Rich-Foods-2016.jpg">
            <a:extLst>
              <a:ext uri="{FF2B5EF4-FFF2-40B4-BE49-F238E27FC236}">
                <a16:creationId xmlns:a16="http://schemas.microsoft.com/office/drawing/2014/main" id="{AB191DB7-100C-4A56-A6D8-6C2189E5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 b="-2"/>
          <a:stretch>
            <a:fillRect/>
          </a:stretch>
        </p:blipFill>
        <p:spPr bwMode="auto">
          <a:xfrm>
            <a:off x="1143000" y="1981200"/>
            <a:ext cx="6980238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5E0D-6EDF-4CBF-8A85-BF91C7B1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Omega-3 fatty acids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93B4-1414-4D05-9F44-DB9B5552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/>
              <a:t>important for proper visual development and retinal function</a:t>
            </a:r>
          </a:p>
          <a:p>
            <a:r>
              <a:rPr lang="en-US" dirty="0"/>
              <a:t>in pre-term and full-term infants suggest that getting enough omega-3 fatty acids in the diet is essential for optimal visual development</a:t>
            </a:r>
          </a:p>
          <a:p>
            <a:r>
              <a:rPr lang="en-US" dirty="0"/>
              <a:t>can help reduce inflammation, enhance tear production and support the eye’s oily outer layer.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3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5EB46-878C-43B1-877E-EC916D04B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8" t="9091" r="1291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19765-FB89-4FDB-A616-D8514744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5700" b="1" kern="1200">
                <a:solidFill>
                  <a:schemeClr val="tx1"/>
                </a:solidFill>
              </a:rPr>
              <a:t>Selenium</a:t>
            </a:r>
            <a:endParaRPr lang="en-US" sz="5700" kern="120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DCAC-B54A-48F3-83EB-DE273448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14" y="5624945"/>
            <a:ext cx="680892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/>
              <a:t>When combined with carotenoids and vitamins C and E, may reduce risk of advanced AMD.</a:t>
            </a:r>
          </a:p>
        </p:txBody>
      </p:sp>
    </p:spTree>
    <p:extLst>
      <p:ext uri="{BB962C8B-B14F-4D97-AF65-F5344CB8AC3E}">
        <p14:creationId xmlns:p14="http://schemas.microsoft.com/office/powerpoint/2010/main" val="3226294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BDDD-BD5F-493A-97D9-7CED4B0D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Selenium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7CDA0-DE49-4BEB-9364-F2F9CCA78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component of </a:t>
            </a:r>
            <a:r>
              <a:rPr lang="en-US" dirty="0" err="1"/>
              <a:t>selenoproteins</a:t>
            </a:r>
            <a:r>
              <a:rPr lang="en-US" dirty="0"/>
              <a:t> and enzymes. </a:t>
            </a:r>
          </a:p>
          <a:p>
            <a:r>
              <a:rPr lang="en-US" dirty="0"/>
              <a:t>have antioxidant properties that help to break down peroxides …</a:t>
            </a:r>
          </a:p>
          <a:p>
            <a:r>
              <a:rPr lang="en-US" dirty="0"/>
              <a:t>… can damage tissues &amp; DNA, leading to inflammation</a:t>
            </a: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F02EC-4889-4DBD-87D8-02469D99E031}"/>
              </a:ext>
            </a:extLst>
          </p:cNvPr>
          <p:cNvSpPr/>
          <p:nvPr/>
        </p:nvSpPr>
        <p:spPr>
          <a:xfrm>
            <a:off x="1219200" y="5479832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https://www.hsph.harvard.edu/nutritionsource/selenium/</a:t>
            </a:r>
          </a:p>
        </p:txBody>
      </p:sp>
    </p:spTree>
    <p:extLst>
      <p:ext uri="{BB962C8B-B14F-4D97-AF65-F5344CB8AC3E}">
        <p14:creationId xmlns:p14="http://schemas.microsoft.com/office/powerpoint/2010/main" val="256332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698B6C-1185-45D3-A2D4-34396C1D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     How the eye works ….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     The eye is vulnerable to 	oxidation &amp; inflammation … 	more than other organs &amp; 	tissues in the body …</a:t>
            </a:r>
          </a:p>
        </p:txBody>
      </p:sp>
      <p:pic>
        <p:nvPicPr>
          <p:cNvPr id="6" name="Picture 19" descr="Numbers from 1 to 10 | Baamboozle">
            <a:extLst>
              <a:ext uri="{FF2B5EF4-FFF2-40B4-BE49-F238E27FC236}">
                <a16:creationId xmlns:a16="http://schemas.microsoft.com/office/drawing/2014/main" id="{1A2F45CF-46BF-4D15-9824-ACE471E8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875331" y="707684"/>
            <a:ext cx="389172" cy="6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Numbers from 1 to 10 | Baamboozle">
            <a:extLst>
              <a:ext uri="{FF2B5EF4-FFF2-40B4-BE49-F238E27FC236}">
                <a16:creationId xmlns:a16="http://schemas.microsoft.com/office/drawing/2014/main" id="{5212C795-C887-4D50-A752-FD928747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550" r="20375" b="3798"/>
          <a:stretch>
            <a:fillRect/>
          </a:stretch>
        </p:blipFill>
        <p:spPr bwMode="auto">
          <a:xfrm rot="-430559">
            <a:off x="844694" y="2265329"/>
            <a:ext cx="417139" cy="6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9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F0DA-2A91-4315-9835-6ED38118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“Eye Vitamins” …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55698-F4B7-433C-B954-2649A419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In general, it's best to obtain most nutrients through a healthy diet, including at least two servings of fish per week and plenty of colorful fruits and vegetables</a:t>
            </a:r>
          </a:p>
          <a:p>
            <a:r>
              <a:rPr lang="en-US" dirty="0"/>
              <a:t>Lutein &amp; Zeaxanthin with DHA are supported by research</a:t>
            </a:r>
          </a:p>
          <a:p>
            <a:r>
              <a:rPr lang="en-US" dirty="0"/>
              <a:t>be sure to discuss this with your optometrist or ophthalmologist. </a:t>
            </a:r>
          </a:p>
        </p:txBody>
      </p:sp>
    </p:spTree>
    <p:extLst>
      <p:ext uri="{BB962C8B-B14F-4D97-AF65-F5344CB8AC3E}">
        <p14:creationId xmlns:p14="http://schemas.microsoft.com/office/powerpoint/2010/main" val="2769821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8E27-E7F6-49C7-BEA9-D34B2610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know you’re getting 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A4BC-62E8-4B8B-81D7-538E3F33D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Supplements: Free resources to Tell if Yours are Safe and Effective -  Strength Resurgence">
            <a:extLst>
              <a:ext uri="{FF2B5EF4-FFF2-40B4-BE49-F238E27FC236}">
                <a16:creationId xmlns:a16="http://schemas.microsoft.com/office/drawing/2014/main" id="{41A6E776-CADC-41B2-87D0-C82C6C37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1" y="1676400"/>
            <a:ext cx="8412918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3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Stability of vitamin D | VitaminDWiki">
            <a:extLst>
              <a:ext uri="{FF2B5EF4-FFF2-40B4-BE49-F238E27FC236}">
                <a16:creationId xmlns:a16="http://schemas.microsoft.com/office/drawing/2014/main" id="{67D169A0-82FF-4680-B823-D17EE8DA4C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112" y="134346"/>
            <a:ext cx="6539888" cy="65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7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8EF69-9415-4B69-B5D1-34E9A0058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For </a:t>
            </a:r>
            <a:r>
              <a:rPr lang="en-US" sz="2800" b="1" i="1" dirty="0"/>
              <a:t>all</a:t>
            </a:r>
            <a:r>
              <a:rPr lang="en-US" sz="2800" dirty="0"/>
              <a:t> of these nutrients you use </a:t>
            </a:r>
            <a:r>
              <a:rPr lang="en-US" sz="2800" b="1" dirty="0"/>
              <a:t>the plate method </a:t>
            </a:r>
            <a:r>
              <a:rPr lang="en-US" sz="2800" dirty="0"/>
              <a:t>… and ...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CBD85-4D99-4B95-975B-D3659251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0175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AE757EDC-E77F-4C65-8764-C08F5490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/>
          <a:stretch>
            <a:fillRect/>
          </a:stretch>
        </p:blipFill>
        <p:spPr bwMode="auto">
          <a:xfrm>
            <a:off x="1828800" y="609600"/>
            <a:ext cx="57912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>
            <a:extLst>
              <a:ext uri="{FF2B5EF4-FFF2-40B4-BE49-F238E27FC236}">
                <a16:creationId xmlns:a16="http://schemas.microsoft.com/office/drawing/2014/main" id="{E34AEACC-C98F-47F1-888E-F50A4EA36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4572000" cy="4297362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omic Sans MS" panose="030F0702030302020204" pitchFamily="66" charset="0"/>
              </a:rPr>
              <a:t>1730 Poor Farmers’ Almanac:  “Eat chiefly from the garden, the Orchard, and the Henhouse.”</a:t>
            </a:r>
            <a:endParaRPr lang="en-US" altLang="en-US" sz="3200"/>
          </a:p>
        </p:txBody>
      </p:sp>
      <p:pic>
        <p:nvPicPr>
          <p:cNvPr id="45059" name="Picture 6" descr="Turkey feast">
            <a:extLst>
              <a:ext uri="{FF2B5EF4-FFF2-40B4-BE49-F238E27FC236}">
                <a16:creationId xmlns:a16="http://schemas.microsoft.com/office/drawing/2014/main" id="{47AE84C7-4D50-4883-8B7C-C7FB1192A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248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876B-EBBD-4E5D-84EC-F32D61BB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791A-F754-4605-AC1B-484C9CB8C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89" y="1219200"/>
            <a:ext cx="8229600" cy="4983162"/>
          </a:xfrm>
        </p:spPr>
        <p:txBody>
          <a:bodyPr/>
          <a:lstStyle/>
          <a:p>
            <a:r>
              <a:rPr lang="en-US" sz="2400" dirty="0"/>
              <a:t>https://health.howstuffworks.com/mental-health/human-nature/perception/eye.htm</a:t>
            </a:r>
          </a:p>
          <a:p>
            <a:r>
              <a:rPr lang="en-US" sz="2400" dirty="0"/>
              <a:t>https://www.allaboutvision.com/nutrition/nutrition_summary.htm</a:t>
            </a:r>
          </a:p>
          <a:p>
            <a:r>
              <a:rPr lang="en-US" sz="2400" dirty="0"/>
              <a:t>https://www.aboutkidshealth.ca/Article?contentid=1941&amp;language=English#</a:t>
            </a:r>
          </a:p>
          <a:p>
            <a:r>
              <a:rPr lang="en-US" sz="2400" dirty="0"/>
              <a:t>https://en.wikipedia.org/wiki/Macula_of_retina#/media/File:Blausen_0389_EyeAnatomy_02.png</a:t>
            </a:r>
          </a:p>
          <a:p>
            <a:r>
              <a:rPr lang="en-US" sz="2400" dirty="0"/>
              <a:t>https://en.wikipedia.org/wiki/Macula_of_retina</a:t>
            </a:r>
          </a:p>
          <a:p>
            <a:r>
              <a:rPr lang="en-US" sz="2400" dirty="0"/>
              <a:t>https://www.aao.org/eye-health/anatomy/macula-6</a:t>
            </a:r>
          </a:p>
          <a:p>
            <a:r>
              <a:rPr lang="en-US" sz="2400" dirty="0"/>
              <a:t>https://www.reviewofoptometry.com/CMSDocuments/2019/09/ro0319_MacuHealth.pdf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9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11B89-396C-47EA-BAFB-7B57044D3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31" y="380865"/>
            <a:ext cx="4922738" cy="60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7D09-D186-4865-B6B0-2386F7D8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E936C-D8F1-480C-8FD5-D7B31DDF7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iagram of parts of the eye: optic nerve, optic desk, retina, macula, lens, iris, pupil, cornea and sclera">
            <a:extLst>
              <a:ext uri="{FF2B5EF4-FFF2-40B4-BE49-F238E27FC236}">
                <a16:creationId xmlns:a16="http://schemas.microsoft.com/office/drawing/2014/main" id="{89993C86-3722-4452-8634-7DF0280F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8"/>
            <a:ext cx="9144000" cy="65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7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36D5-D374-45A8-857D-26BF85C5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CF1D1-D909-4248-A661-242B14F3C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E3240-35D1-4DD2-ADF6-A00F3CC0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58"/>
            <a:ext cx="9144000" cy="64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4423-E120-4419-AEC2-59E680B5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Lutein and Zeaxanthin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8716-2838-46E1-B308-7A55D350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66018"/>
            <a:ext cx="8229600" cy="4525963"/>
          </a:xfrm>
        </p:spPr>
        <p:txBody>
          <a:bodyPr/>
          <a:lstStyle/>
          <a:p>
            <a:r>
              <a:rPr lang="en-US" dirty="0"/>
              <a:t>may prevent cataracts &amp; macular degeneration</a:t>
            </a:r>
          </a:p>
          <a:p>
            <a:r>
              <a:rPr lang="en-US" dirty="0"/>
              <a:t>protective barriers</a:t>
            </a:r>
          </a:p>
          <a:p>
            <a:r>
              <a:rPr lang="en-US" dirty="0"/>
              <a:t>light spectrum</a:t>
            </a:r>
          </a:p>
          <a:p>
            <a:pPr marL="0" indent="0">
              <a:buNone/>
            </a:pPr>
            <a:r>
              <a:rPr lang="en-US" dirty="0"/>
              <a:t>   red to blue/violet </a:t>
            </a:r>
          </a:p>
          <a:p>
            <a:pPr marL="0" indent="0">
              <a:buNone/>
            </a:pPr>
            <a:r>
              <a:rPr lang="en-US" dirty="0"/>
              <a:t>	(more energy …</a:t>
            </a:r>
          </a:p>
          <a:p>
            <a:pPr marL="0" indent="0">
              <a:buNone/>
            </a:pPr>
            <a:r>
              <a:rPr lang="en-US" dirty="0"/>
              <a:t>	 blue light is toxic for the retina</a:t>
            </a:r>
          </a:p>
          <a:p>
            <a:r>
              <a:rPr lang="en-US" dirty="0"/>
              <a:t>prevent peroxidation on long chain fats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7FD5B-C7E2-4A38-970A-0E096D82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52416"/>
            <a:ext cx="3967753" cy="29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45BBA-D6E8-461C-BA15-6DF1F738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5400"/>
            <a:ext cx="828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tein and zeaxanthin levels found in foods 48 | Download Table">
            <a:extLst>
              <a:ext uri="{FF2B5EF4-FFF2-40B4-BE49-F238E27FC236}">
                <a16:creationId xmlns:a16="http://schemas.microsoft.com/office/drawing/2014/main" id="{1933FFAF-1D0B-4CC6-9028-38CA4FC5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52400"/>
            <a:ext cx="68484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7B2648-3E5D-499A-9D99-E8FD9CBE8860}"/>
              </a:ext>
            </a:extLst>
          </p:cNvPr>
          <p:cNvSpPr/>
          <p:nvPr/>
        </p:nvSpPr>
        <p:spPr>
          <a:xfrm>
            <a:off x="3424237" y="61823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https://www.researchgate.net/figure/Lutein-and-zeaxanthin-levels-found-in-foods-48_tbl1_327139695</a:t>
            </a:r>
          </a:p>
        </p:txBody>
      </p:sp>
    </p:spTree>
    <p:extLst>
      <p:ext uri="{BB962C8B-B14F-4D97-AF65-F5344CB8AC3E}">
        <p14:creationId xmlns:p14="http://schemas.microsoft.com/office/powerpoint/2010/main" val="25922392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1068</Words>
  <Application>Microsoft Office PowerPoint</Application>
  <PresentationFormat>On-screen Show (4:3)</PresentationFormat>
  <Paragraphs>94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Comic Sans MS</vt:lpstr>
      <vt:lpstr>Georgia</vt:lpstr>
      <vt:lpstr>Times New Roman</vt:lpstr>
      <vt:lpstr>Default Design</vt:lpstr>
      <vt:lpstr>Nutrition &amp; Vision It’s more than just carrots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Lutein and Zeaxanthin</vt:lpstr>
      <vt:lpstr>PowerPoint Presentation</vt:lpstr>
      <vt:lpstr>PowerPoint Presentation</vt:lpstr>
      <vt:lpstr>PowerPoint Presentation</vt:lpstr>
      <vt:lpstr>PowerPoint Presentation</vt:lpstr>
      <vt:lpstr>What Others?</vt:lpstr>
      <vt:lpstr>Zinc</vt:lpstr>
      <vt:lpstr>PowerPoint Presentation</vt:lpstr>
      <vt:lpstr>PowerPoint Presentation</vt:lpstr>
      <vt:lpstr>Vitamin C</vt:lpstr>
      <vt:lpstr>Beta carotene</vt:lpstr>
      <vt:lpstr>PowerPoint Presentation</vt:lpstr>
      <vt:lpstr>PowerPoint Presentation</vt:lpstr>
      <vt:lpstr>Vitamin E</vt:lpstr>
      <vt:lpstr>Vitamin D</vt:lpstr>
      <vt:lpstr>PowerPoint Presentation</vt:lpstr>
      <vt:lpstr>Bioflavonoids</vt:lpstr>
      <vt:lpstr>Colorful Plants</vt:lpstr>
      <vt:lpstr>Omega-3 Fatty Acids</vt:lpstr>
      <vt:lpstr>Omega-3 = DHA, EPA, &amp; ALA</vt:lpstr>
      <vt:lpstr>Omega-3 fatty acids</vt:lpstr>
      <vt:lpstr>Selenium</vt:lpstr>
      <vt:lpstr>… Selenium</vt:lpstr>
      <vt:lpstr>Take “Eye Vitamins” … ?</vt:lpstr>
      <vt:lpstr>How do you know you’re getting quality?</vt:lpstr>
      <vt:lpstr>PowerPoint Presentation</vt:lpstr>
      <vt:lpstr>PowerPoint Presentation</vt:lpstr>
      <vt:lpstr>PowerPoint Presentation</vt:lpstr>
      <vt:lpstr>1730 Poor Farmers’ Almanac:  “Eat chiefly from the garden, the Orchard, and the Henhouse.”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&amp; Vision It’s more than just carrots</dc:title>
  <dc:creator>Maudene Nelson</dc:creator>
  <cp:lastModifiedBy>Maudene Nelson</cp:lastModifiedBy>
  <cp:revision>7</cp:revision>
  <dcterms:created xsi:type="dcterms:W3CDTF">2022-03-23T17:29:35Z</dcterms:created>
  <dcterms:modified xsi:type="dcterms:W3CDTF">2022-03-23T17:41:55Z</dcterms:modified>
</cp:coreProperties>
</file>