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63" r:id="rId4"/>
    <p:sldId id="257" r:id="rId5"/>
    <p:sldId id="261" r:id="rId6"/>
    <p:sldId id="266" r:id="rId7"/>
    <p:sldId id="262" r:id="rId8"/>
    <p:sldId id="260" r:id="rId9"/>
    <p:sldId id="258" r:id="rId10"/>
    <p:sldId id="25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A7EE0-7949-4DBF-BA58-FC6DB156736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1E2D7-3E8C-4C8E-AA64-9E4B9E6EA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4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1E2D7-3E8C-4C8E-AA64-9E4B9E6EAA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0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1E2D7-3E8C-4C8E-AA64-9E4B9E6EAA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1E2D7-3E8C-4C8E-AA64-9E4B9E6EAA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87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1E2D7-3E8C-4C8E-AA64-9E4B9E6EAA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87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62511-9AB9-1D64-3CA1-DD6950A5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68603-DE05-9E94-6623-7AF008AFA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D3289-8B90-94C5-2C53-DD15C677B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970F9-A1F3-F2AB-3494-06D1C684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24385-E833-15F0-01C2-AB1826C5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CC67-5CA9-6483-F782-857EFF55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7F7B8-966D-7390-0A24-47219D4CB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C0B2-9D15-E1CB-AA31-8AC28ABD8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28693-98D1-B8D9-331C-2E4C60612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8DA92-4064-BAA2-F8EB-5E49A708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7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19031-035D-EC3F-5D44-9F1BACFA6C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7CF12-79F1-824E-23EE-7ACAFDEF1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24669-9E52-8743-08AB-AD33AAB1C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2E6B8-51C8-30D2-2E01-DBF033179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F1F8B-D62D-EEA1-5097-1014AEC0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7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9560-4A99-8634-5ABD-FFF4E8BA3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68225-FA0B-FFD4-9453-5F8A17686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C1D1A-6B11-073D-CB80-C15006DC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3F95A-E6A6-5DFF-848F-69301856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A3927-7CB5-D4B3-AEB9-B6E64599D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3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47F37-896F-8CAD-FF21-B30518CE6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DAAA8-24AD-EF69-E4D6-1D43EAEBA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21A7F-3B75-C0A9-876C-844381B48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EC9EF-124C-AFF8-5463-55C22B91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451B2-50FB-F77E-5137-DDDDDEC3D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6C72-F13F-0EB5-DD59-BA4039210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5E495-286F-5E98-F704-C1D119676F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8D39B-8886-037E-D6EC-F2EDAE3C9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1F594-5CFE-EBE4-07BA-1E10B5B26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0C734E-B21A-DDAD-8069-01455055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1FF6A-C96B-666A-E809-30F118DD7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2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429A3-6797-0B40-BC50-6CEAF4A8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1C421-7581-FA78-5EC4-F47DDC7E5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1DB28-F132-03FC-4FA4-BA181B781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DE9D9-05CE-156F-6FBA-AEF7734B4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741F7-EA04-9966-190E-6E2DE74952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84025-87C3-A65E-27EB-8BB927273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D2F58D-31A4-9A39-6D91-F80C6A34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41D15-E03A-8689-CB7A-2BDA09822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1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940E1-BAE6-4774-91E9-AF1285DC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D73E-BF10-EA0A-118D-FE4EB1197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851C1-5364-CE03-DF35-7BCEB071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CD288-3D15-E52F-5F6C-719AEA0DA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9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DC97FF-DEF1-591D-6BBC-F3DF37D5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F6042D-F1DB-7CA5-428A-1007FC73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2EE0D-2FA6-EF35-B017-47B10090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6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D9122-E3F6-A90A-B01E-4598938B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858F1-86FF-D8E3-08BD-291456B9C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8AA28A-4209-1A03-297A-EA2BEA993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99986-21DE-9223-1AC0-B25DD739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3BD03-9585-6960-37A4-D2DF7037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64D08-2303-8AA2-CCE7-5EC6AB862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7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2D410-5D16-A2DA-390D-F44FA816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51A4B6-1E93-0B83-CBE0-2BA08545E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9ABF7-8CCE-47F4-3B62-BA6DDA4F2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80D23-3542-DFEE-B484-8F1186CB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4614D-F558-A41E-EC81-A9B408D77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291F2-D302-4558-07BB-AA4F7096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9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2B1D3D-95BE-201B-05BF-C5CAF74B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1D254-EE8A-BA86-0E0C-6AB89C15F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592EE-EB96-E25D-1450-5E81622AA7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46F0B8-7451-40C4-ADC7-7ABBDBF30415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36917-DFAD-C85F-1D1E-97ABE18F5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FE529-0036-51D6-454C-4445AB41B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1ED2D-AEA8-4369-8D50-0F3D29DFC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0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xhere.com/ko/photo/1033608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droid-android-one-back-camera-blog-782690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1248772" TargetMode="Externa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oldish.com/simplifying-smartphones-senior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erson-holding-black-smartphone-taking-picture-2218136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8FD13-0DC5-D127-8DBE-895D40A90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Century" panose="02040604050505020304" pitchFamily="18" charset="0"/>
              </a:rPr>
              <a:t>Smartphone Photography </a:t>
            </a:r>
            <a:br>
              <a:rPr lang="en-US" sz="4400" dirty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en-US" sz="4400" dirty="0">
                <a:effectLst>
                  <a:outerShdw blurRad="50800" dist="50800" dir="5400000" algn="ctr" rotWithShape="0">
                    <a:srgbClr val="000000">
                      <a:alpha val="96000"/>
                    </a:srgbClr>
                  </a:outerShdw>
                </a:effectLst>
                <a:latin typeface="Century" panose="02040604050505020304" pitchFamily="18" charset="0"/>
              </a:rPr>
              <a:t>Tips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9338C-ACD1-FBC0-733B-AB7BBA50C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The Basics</a:t>
            </a:r>
          </a:p>
        </p:txBody>
      </p:sp>
      <p:pic>
        <p:nvPicPr>
          <p:cNvPr id="5" name="Picture 4" descr="A hand holding a phone with a picture of a road with yellow leaves&#10;&#10;Description automatically generated">
            <a:extLst>
              <a:ext uri="{FF2B5EF4-FFF2-40B4-BE49-F238E27FC236}">
                <a16:creationId xmlns:a16="http://schemas.microsoft.com/office/drawing/2014/main" id="{C18EFA4F-2ACC-C45A-08FE-29C3B61D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3555" r="18407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63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783F67-59A1-4C3D-F02F-17EB2811F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35" y="4562856"/>
            <a:ext cx="4223025" cy="1600200"/>
          </a:xfrm>
        </p:spPr>
        <p:txBody>
          <a:bodyPr anchor="ctr">
            <a:normAutofit/>
          </a:bodyPr>
          <a:lstStyle/>
          <a:p>
            <a:r>
              <a:rPr lang="en-US" sz="4800" dirty="0">
                <a:latin typeface="Tw Cen MT Condensed Extra Bold" panose="020B0803020202020204" pitchFamily="34" charset="0"/>
              </a:rPr>
              <a:t>Microfiber Cloth!</a:t>
            </a:r>
          </a:p>
        </p:txBody>
      </p:sp>
      <p:pic>
        <p:nvPicPr>
          <p:cNvPr id="7" name="Picture 6" descr="The camera on a cell phone&#10;&#10;Description automatically generated">
            <a:extLst>
              <a:ext uri="{FF2B5EF4-FFF2-40B4-BE49-F238E27FC236}">
                <a16:creationId xmlns:a16="http://schemas.microsoft.com/office/drawing/2014/main" id="{1F992EE3-B2A4-9481-2E49-65E7F7DC9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27" r="19469" b="1"/>
          <a:stretch/>
        </p:blipFill>
        <p:spPr>
          <a:xfrm>
            <a:off x="5" y="10"/>
            <a:ext cx="609599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Content Placeholder 4" descr="A close-up of a blue cloth&#10;&#10;Description automatically generated">
            <a:extLst>
              <a:ext uri="{FF2B5EF4-FFF2-40B4-BE49-F238E27FC236}">
                <a16:creationId xmlns:a16="http://schemas.microsoft.com/office/drawing/2014/main" id="{D920A71C-C56D-3079-79BF-DD47B6EC1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17" r="-1" b="-1"/>
          <a:stretch/>
        </p:blipFill>
        <p:spPr>
          <a:xfrm>
            <a:off x="6019800" y="10"/>
            <a:ext cx="6172195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68" name="sketch line">
            <a:extLst>
              <a:ext uri="{FF2B5EF4-FFF2-40B4-BE49-F238E27FC236}">
                <a16:creationId xmlns:a16="http://schemas.microsoft.com/office/drawing/2014/main" id="{63C1A86C-B1A8-4AEC-B001-595C91716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89020" y="540453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2B6DDCF1-3600-052A-9761-25F264425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Gill Sans MT Condensed" panose="020B0506020104020203" pitchFamily="34" charset="0"/>
              </a:rPr>
              <a:t>If we wear glasses, we should luckily have one of these nearby!</a:t>
            </a:r>
          </a:p>
          <a:p>
            <a:pPr marL="0" indent="0">
              <a:buNone/>
            </a:pPr>
            <a:r>
              <a:rPr lang="en-US" sz="2200" dirty="0">
                <a:latin typeface="Gill Sans MT Condensed" panose="020B0506020104020203" pitchFamily="34" charset="0"/>
              </a:rPr>
              <a:t>Use this cloth to clean the camera lens on the back of your phone.</a:t>
            </a:r>
          </a:p>
          <a:p>
            <a:pPr marL="0" indent="0">
              <a:buNone/>
            </a:pPr>
            <a:r>
              <a:rPr lang="en-US" sz="2200" dirty="0">
                <a:latin typeface="Gill Sans MT Condensed" panose="020B0506020104020203" pitchFamily="34" charset="0"/>
              </a:rPr>
              <a:t>A cleaner lens will give a more detailed photo and less of a blurry effect. </a:t>
            </a:r>
          </a:p>
        </p:txBody>
      </p:sp>
    </p:spTree>
    <p:extLst>
      <p:ext uri="{BB962C8B-B14F-4D97-AF65-F5344CB8AC3E}">
        <p14:creationId xmlns:p14="http://schemas.microsoft.com/office/powerpoint/2010/main" val="218644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D4531-AF3C-D93D-EF5F-E63F34E7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Let’s Take Some Shots!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1F8C9-FCBE-AD78-E184-8ED5B575B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905" y="5653053"/>
            <a:ext cx="10909643" cy="901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Practice </a:t>
            </a:r>
            <a:r>
              <a:rPr lang="en-US" sz="2400" dirty="0" err="1"/>
              <a:t>Practice</a:t>
            </a:r>
            <a:r>
              <a:rPr lang="en-US" sz="2400" dirty="0"/>
              <a:t> </a:t>
            </a:r>
            <a:r>
              <a:rPr lang="en-US" sz="2400" dirty="0" err="1"/>
              <a:t>Practice</a:t>
            </a:r>
            <a:r>
              <a:rPr lang="en-US" sz="2400" dirty="0"/>
              <a:t> </a:t>
            </a:r>
          </a:p>
        </p:txBody>
      </p:sp>
      <p:pic>
        <p:nvPicPr>
          <p:cNvPr id="7" name="Picture 6" descr="A lighthouse in a grassy area">
            <a:extLst>
              <a:ext uri="{FF2B5EF4-FFF2-40B4-BE49-F238E27FC236}">
                <a16:creationId xmlns:a16="http://schemas.microsoft.com/office/drawing/2014/main" id="{25E1829B-BE31-015C-BB58-87E176A1F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4" y="193356"/>
            <a:ext cx="2891810" cy="4087368"/>
          </a:xfrm>
          <a:prstGeom prst="rect">
            <a:avLst/>
          </a:prstGeom>
        </p:spPr>
      </p:pic>
      <p:pic>
        <p:nvPicPr>
          <p:cNvPr id="5" name="Picture 4" descr="A person with red hair and black jacket&#10;&#10;Description automatically generated">
            <a:extLst>
              <a:ext uri="{FF2B5EF4-FFF2-40B4-BE49-F238E27FC236}">
                <a16:creationId xmlns:a16="http://schemas.microsoft.com/office/drawing/2014/main" id="{D7E1E287-514A-C5F8-99D8-718C7E427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429" y="193356"/>
            <a:ext cx="3365797" cy="4087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8F6F3E-3332-D952-4919-CD383A6BD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301028" y="812855"/>
            <a:ext cx="5122240" cy="2877086"/>
          </a:xfrm>
          <a:prstGeom prst="rect">
            <a:avLst/>
          </a:pr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2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F0B1D-8597-FD94-D55D-C67C46654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Tw Cen MT Condensed Extra Bold" panose="020B0803020202020204" pitchFamily="34" charset="0"/>
              </a:rPr>
              <a:t>Simple Rules to always Follow!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585F53-DE79-1173-B662-C59E6D45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Gill Sans MT Condensed" panose="020B0506020104020203" pitchFamily="34" charset="0"/>
              </a:rPr>
              <a:t>Always ask for consent if you’re taking a photo of someone, even if it’s family or someone you may know. We don’t want any </a:t>
            </a:r>
            <a:r>
              <a:rPr lang="en-US" sz="2200">
                <a:latin typeface="Gill Sans MT Condensed" panose="020B0506020104020203" pitchFamily="34" charset="0"/>
              </a:rPr>
              <a:t>legal problems!</a:t>
            </a:r>
            <a:endParaRPr lang="en-US" sz="2200" dirty="0">
              <a:latin typeface="Gill Sans MT Condensed" panose="020B05060201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Gill Sans MT Condensed" panose="020B0506020104020203" pitchFamily="34" charset="0"/>
              </a:rPr>
              <a:t>Public Photo Taking does not require consent, but always respect someone’s personal space.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Gill Sans MT Condensed" panose="020B0506020104020203" pitchFamily="34" charset="0"/>
              </a:rPr>
              <a:t>Property Photo Taking does require consent from the Owner.</a:t>
            </a:r>
          </a:p>
        </p:txBody>
      </p:sp>
      <p:pic>
        <p:nvPicPr>
          <p:cNvPr id="5" name="Content Placeholder 4" descr="A group of old people looking at a phone&#10;&#10;Description automatically generated">
            <a:extLst>
              <a:ext uri="{FF2B5EF4-FFF2-40B4-BE49-F238E27FC236}">
                <a16:creationId xmlns:a16="http://schemas.microsoft.com/office/drawing/2014/main" id="{8D906536-F267-1C3E-CEAC-CEF5AB6E6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857" r="2118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179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DE412-F8E2-4E17-718A-492BF9C9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365124"/>
            <a:ext cx="6919754" cy="1776485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Tw Cen MT Condensed Extra Bold" panose="020B0803020202020204" pitchFamily="34" charset="0"/>
              </a:rPr>
              <a:t>Portrait vs. Landscape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A0ED5D-3A78-C864-16CA-56DFDF51D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32403" y="3750366"/>
            <a:ext cx="4474068" cy="2774122"/>
          </a:xfrm>
          <a:prstGeom prst="rect">
            <a:avLst/>
          </a:prstGeom>
        </p:spPr>
      </p:pic>
      <p:sp>
        <p:nvSpPr>
          <p:cNvPr id="37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26DDE25-7D97-E31B-14F3-C86D141A6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504819"/>
            <a:ext cx="6879248" cy="42752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The orientation of a photo can greatly influence the overall mood. </a:t>
            </a:r>
          </a:p>
          <a:p>
            <a:pPr marL="0" indent="0">
              <a:buNone/>
            </a:pPr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Meaning the same image can have a completely different effect depending on its orientation.</a:t>
            </a:r>
            <a:endParaRPr lang="en-US" sz="1600" dirty="0">
              <a:latin typeface="Gill Sans MT Condensed" panose="020B0506020104020203" pitchFamily="34" charset="0"/>
            </a:endParaRPr>
          </a:p>
          <a:p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Portrait is vertical and is commonly used for reading documents or viewing mobile content. </a:t>
            </a:r>
          </a:p>
          <a:p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Portrait photos are often used to capture a person or group of people and can be taken in a variety of settings. </a:t>
            </a:r>
          </a:p>
          <a:p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Portrait photos can emphasize a subject's height, stature, or details, and can create an intimate connection with the subject.</a:t>
            </a:r>
          </a:p>
          <a:p>
            <a:endParaRPr lang="en-US" sz="1600" b="0" i="0" dirty="0">
              <a:effectLst/>
              <a:latin typeface="Gill Sans MT Condensed" panose="020B0506020104020203" pitchFamily="34" charset="0"/>
            </a:endParaRPr>
          </a:p>
          <a:p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Landscape is horizontal and is often used for panoramic views, gaming, or watching videos.</a:t>
            </a:r>
          </a:p>
          <a:p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Landscape photos are often used to capture the scenery of a place, such as a landscape, beach, or cityscapes. </a:t>
            </a:r>
          </a:p>
          <a:p>
            <a:r>
              <a:rPr lang="en-US" sz="1600" b="0" i="0" dirty="0">
                <a:effectLst/>
                <a:latin typeface="Gill Sans MT Condensed" panose="020B0506020104020203" pitchFamily="34" charset="0"/>
              </a:rPr>
              <a:t>Landscape photos can capture the breadth and context of a scene and can provide a broader perspective.</a:t>
            </a:r>
          </a:p>
          <a:p>
            <a:r>
              <a:rPr lang="en-US" sz="1600" dirty="0">
                <a:latin typeface="Gill Sans MT Condensed" panose="020B0506020104020203" pitchFamily="34" charset="0"/>
              </a:rPr>
              <a:t>Landscape is also the best way to take videos.</a:t>
            </a:r>
            <a:endParaRPr lang="en-US" sz="1600" b="0" i="0" dirty="0">
              <a:effectLst/>
              <a:latin typeface="Gill Sans MT Condensed" panose="020B0506020104020203" pitchFamily="34" charset="0"/>
            </a:endParaRPr>
          </a:p>
          <a:p>
            <a:pPr marL="0" indent="0">
              <a:buNone/>
            </a:pPr>
            <a:endParaRPr lang="en-US" sz="1400" dirty="0">
              <a:latin typeface="Gill Sans MT Condensed" panose="020B05060201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0EE6B-9A46-5BDB-132C-BB9328AF3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48824" y="404190"/>
            <a:ext cx="2185019" cy="3282475"/>
          </a:xfrm>
          <a:prstGeom prst="rect">
            <a:avLst/>
          </a:prstGeom>
        </p:spPr>
      </p:pic>
      <p:pic>
        <p:nvPicPr>
          <p:cNvPr id="9" name="Picture 8" descr="A person sitting in a hair salon&#10;&#10;Description automatically generated">
            <a:extLst>
              <a:ext uri="{FF2B5EF4-FFF2-40B4-BE49-F238E27FC236}">
                <a16:creationId xmlns:a16="http://schemas.microsoft.com/office/drawing/2014/main" id="{D21469BD-D8D0-5AE8-17AF-2C8012B8A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71" y="404191"/>
            <a:ext cx="2217531" cy="32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672A7-067B-685C-1A2B-9892405D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latin typeface="Tw Cen MT Condensed Extra Bold" panose="020B0803020202020204" pitchFamily="34" charset="0"/>
              </a:rPr>
              <a:t>Subject of Photo.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0F0EC-8364-8B29-72A5-AAC1B3F27305}"/>
              </a:ext>
            </a:extLst>
          </p:cNvPr>
          <p:cNvSpPr txBox="1"/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ill Sans MT Condensed" panose="020B0506020104020203" pitchFamily="34" charset="0"/>
              </a:rPr>
              <a:t>Find something you would like to take a photo of.                      It can be anything from food, flowers, people to pets.                            Anything can be a subject.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200" dirty="0">
              <a:latin typeface="Gill Sans MT Condensed" panose="020B0506020104020203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ill Sans MT Condensed" panose="020B0506020104020203" pitchFamily="34" charset="0"/>
              </a:rPr>
              <a:t>Centering your subject is a key start for beginners. 		         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Gill Sans MT Condensed" panose="020B0506020104020203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Gill Sans MT Condensed" panose="020B0506020104020203" pitchFamily="34" charset="0"/>
              </a:rPr>
              <a:t>Filling a frame end to end on a screen with the subject is a bit more for difficult and should be used once you understand how to fill a frame correctly.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Gill Sans MT Condensed" panose="020B0506020104020203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latin typeface="Gill Sans MT Condensed" panose="020B0506020104020203" pitchFamily="34" charset="0"/>
            </a:endParaRPr>
          </a:p>
        </p:txBody>
      </p:sp>
      <p:pic>
        <p:nvPicPr>
          <p:cNvPr id="8" name="Picture 7" descr="A dog sitting on a porch&#10;&#10;Description automatically generated">
            <a:extLst>
              <a:ext uri="{FF2B5EF4-FFF2-40B4-BE49-F238E27FC236}">
                <a16:creationId xmlns:a16="http://schemas.microsoft.com/office/drawing/2014/main" id="{EF45CE6B-895C-FD76-735A-2FBBE07A3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21" y="274873"/>
            <a:ext cx="2447383" cy="3781239"/>
          </a:xfrm>
          <a:prstGeom prst="rect">
            <a:avLst/>
          </a:prstGeom>
        </p:spPr>
      </p:pic>
      <p:pic>
        <p:nvPicPr>
          <p:cNvPr id="5" name="Content Placeholder 4" descr="Three cupcakes">
            <a:extLst>
              <a:ext uri="{FF2B5EF4-FFF2-40B4-BE49-F238E27FC236}">
                <a16:creationId xmlns:a16="http://schemas.microsoft.com/office/drawing/2014/main" id="{A9D4818D-129F-A42C-020B-E07EDB3F3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25" y="4276810"/>
            <a:ext cx="4006573" cy="230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64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7" name="Rectangle 1076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AFD42-26D1-922C-51CD-7D370ED6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latin typeface="Tw Cen MT Condensed Extra Bold" panose="020B0803020202020204" pitchFamily="34" charset="0"/>
              </a:rPr>
              <a:t>How to fill</a:t>
            </a:r>
            <a:br>
              <a:rPr lang="en-US" sz="4800" kern="1200" dirty="0">
                <a:latin typeface="Tw Cen MT Condensed Extra Bold" panose="020B0803020202020204" pitchFamily="34" charset="0"/>
              </a:rPr>
            </a:br>
            <a:r>
              <a:rPr lang="en-US" sz="4800" kern="1200" dirty="0">
                <a:latin typeface="Tw Cen MT Condensed Extra Bold" panose="020B0803020202020204" pitchFamily="34" charset="0"/>
              </a:rPr>
              <a:t>the frame.</a:t>
            </a:r>
          </a:p>
        </p:txBody>
      </p:sp>
      <p:sp>
        <p:nvSpPr>
          <p:cNvPr id="1079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4" name="Content Placeholder 1073">
            <a:extLst>
              <a:ext uri="{FF2B5EF4-FFF2-40B4-BE49-F238E27FC236}">
                <a16:creationId xmlns:a16="http://schemas.microsoft.com/office/drawing/2014/main" id="{1836560F-544B-4860-3102-553BC1795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Gill Sans MT Condensed" panose="020B0506020104020203" pitchFamily="34" charset="0"/>
              </a:rPr>
              <a:t>Sometimes a photo does not come out the way we would like it to and that’s because of overcrowding of the frame.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Try not to overcrowd your whole screen with what you want to take a photo of unless it’s a document.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5DB26A-1A1E-8196-C046-96A5B92C5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" r="-124" b="227"/>
          <a:stretch/>
        </p:blipFill>
        <p:spPr bwMode="auto">
          <a:xfrm>
            <a:off x="2547697" y="2290936"/>
            <a:ext cx="7084413" cy="395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48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0C1C7-5B6F-6E44-A127-3863BA3D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Tw Cen MT Condensed Extra Bold" panose="020B0803020202020204" pitchFamily="34" charset="0"/>
              </a:rPr>
              <a:t>Smartphone Posture!</a:t>
            </a:r>
          </a:p>
        </p:txBody>
      </p:sp>
      <p:sp>
        <p:nvSpPr>
          <p:cNvPr id="4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5C540-9CFC-1560-311B-2BD00408B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>
                <a:latin typeface="Gill Sans MT Condensed" panose="020B0506020104020203" pitchFamily="34" charset="0"/>
              </a:rPr>
              <a:t>Straighten up your phone so it is parallel with the subject, whether you’re taking the photo Portrait or Landscape. 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A natural tilt will happen depending on the subject distance from the camera. Like in this photo.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Adding more tilt-shift with your smartphone will cause                 the photo to look unnatural.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We can always add tilt and subtract tilt with editing                  but that will be discussed in a later class.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Don’t be discouraged if there is tilt. 			        Every photo matters!                                                We can always fix it later!</a:t>
            </a:r>
          </a:p>
          <a:p>
            <a:pPr marL="0" indent="0">
              <a:buNone/>
            </a:pPr>
            <a:endParaRPr lang="en-US" sz="2200" dirty="0">
              <a:latin typeface="Gill Sans MT Condensed" panose="020B0506020104020203" pitchFamily="34" charset="0"/>
            </a:endParaRPr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A field of colorful flowers">
            <a:extLst>
              <a:ext uri="{FF2B5EF4-FFF2-40B4-BE49-F238E27FC236}">
                <a16:creationId xmlns:a16="http://schemas.microsoft.com/office/drawing/2014/main" id="{CA791ECE-170F-1039-A0BB-1976F0D55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t="12" r="64" b="329"/>
          <a:stretch/>
        </p:blipFill>
        <p:spPr>
          <a:xfrm>
            <a:off x="5673740" y="3299150"/>
            <a:ext cx="5871553" cy="3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0AD37-E864-FF02-8F9A-7D576DE8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Tw Cen MT Condensed Extra Bold" panose="020B0803020202020204" pitchFamily="34" charset="0"/>
              </a:rPr>
              <a:t>Document Photos.</a:t>
            </a:r>
          </a:p>
        </p:txBody>
      </p:sp>
      <p:sp>
        <p:nvSpPr>
          <p:cNvPr id="2059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15E8EC12-9D1F-31BB-58F6-6BEC65348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 lnSpcReduction="10000"/>
          </a:bodyPr>
          <a:lstStyle/>
          <a:p>
            <a:r>
              <a:rPr lang="en-US" sz="2200" dirty="0">
                <a:latin typeface="Gill Sans MT Condensed" panose="020B0506020104020203" pitchFamily="34" charset="0"/>
              </a:rPr>
              <a:t>Many of us take photos of Documents because we share it with family or send emails to our medical offices. 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We want to take the photo of the document from above, so we capture the entirety and clarity of the document. 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If we take the photo from a side angle, parts of the documents may end up blurry or cut off.</a:t>
            </a:r>
          </a:p>
        </p:txBody>
      </p:sp>
      <p:pic>
        <p:nvPicPr>
          <p:cNvPr id="2050" name="Picture 2" descr="Fast Document Rectification and Enhancement - Dropbox">
            <a:extLst>
              <a:ext uri="{FF2B5EF4-FFF2-40B4-BE49-F238E27FC236}">
                <a16:creationId xmlns:a16="http://schemas.microsoft.com/office/drawing/2014/main" id="{3A105672-87A7-40F0-A17F-671749CD4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211180"/>
            <a:ext cx="6903720" cy="44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019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A2AB3F-5505-262C-50A6-659679F7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 dirty="0">
                <a:latin typeface="Tw Cen MT Condensed Extra Bold" panose="020B0803020202020204" pitchFamily="34" charset="0"/>
              </a:rPr>
              <a:t>Tapping the Subject.</a:t>
            </a:r>
            <a:r>
              <a:rPr lang="en-US" sz="5400" dirty="0"/>
              <a:t>	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9E34347-1B46-0BD8-972B-63F3F0E8B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200" dirty="0">
                <a:latin typeface="Gill Sans MT Condensed" panose="020B0506020104020203" pitchFamily="34" charset="0"/>
              </a:rPr>
              <a:t>Using your finger tap on the subject that you’re trying to take a photo of.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This will allow the smartphone to autofocus on your subject for a clearer photo.</a:t>
            </a:r>
          </a:p>
          <a:p>
            <a:r>
              <a:rPr lang="en-US" sz="2200" dirty="0">
                <a:latin typeface="Gill Sans MT Condensed" panose="020B0506020104020203" pitchFamily="34" charset="0"/>
              </a:rPr>
              <a:t>This also goes with document photos. Tap on the middle of the document so your smartphone focuses on the document.</a:t>
            </a:r>
          </a:p>
          <a:p>
            <a:pPr marL="0" indent="0">
              <a:buNone/>
            </a:pPr>
            <a:endParaRPr lang="en-US" sz="2200" dirty="0">
              <a:latin typeface="Gill Sans MT Condensed" panose="020B0506020104020203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CBBBA5-8B48-208D-EF44-A47D6E623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02" y="1317512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2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48067-27A9-C2D1-C7B4-460A1C4BA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latin typeface="Tw Cen MT Condensed Extra Bold" panose="020B0803020202020204" pitchFamily="34" charset="0"/>
              </a:rPr>
              <a:t>Hold </a:t>
            </a:r>
            <a:br>
              <a:rPr lang="en-US" sz="5400" dirty="0">
                <a:latin typeface="Tw Cen MT Condensed Extra Bold" panose="020B0803020202020204" pitchFamily="34" charset="0"/>
              </a:rPr>
            </a:br>
            <a:r>
              <a:rPr lang="en-US" sz="5400" dirty="0">
                <a:latin typeface="Tw Cen MT Condensed Extra Bold" panose="020B0803020202020204" pitchFamily="34" charset="0"/>
              </a:rPr>
              <a:t>Steady </a:t>
            </a:r>
            <a:br>
              <a:rPr lang="en-US" sz="5400" dirty="0">
                <a:latin typeface="Tw Cen MT Condensed Extra Bold" panose="020B0803020202020204" pitchFamily="34" charset="0"/>
              </a:rPr>
            </a:br>
            <a:r>
              <a:rPr lang="en-US" sz="5400" dirty="0">
                <a:latin typeface="Tw Cen MT Condensed Extra Bold" panose="020B0803020202020204" pitchFamily="34" charset="0"/>
              </a:rPr>
              <a:t>Now!</a:t>
            </a:r>
          </a:p>
        </p:txBody>
      </p:sp>
      <p:sp>
        <p:nvSpPr>
          <p:cNvPr id="5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1758B1-757D-9EE1-931E-29F77029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latin typeface="Gill Sans MT Condensed" panose="020B0506020104020203" pitchFamily="34" charset="0"/>
              </a:rPr>
              <a:t>Many people ask after taking a photo, </a:t>
            </a:r>
          </a:p>
          <a:p>
            <a:pPr marL="0" indent="0"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“Why is this so blurry?” </a:t>
            </a:r>
          </a:p>
          <a:p>
            <a:pPr marL="0" indent="0">
              <a:buNone/>
            </a:pPr>
            <a:r>
              <a:rPr lang="en-US" sz="2000" dirty="0">
                <a:latin typeface="Gill Sans MT Condensed" panose="020B0506020104020203" pitchFamily="34" charset="0"/>
              </a:rPr>
              <a:t>Sometimes it’s because you click &amp; move right away. It all depends on the phone you have.           Some phones process photo’s a little bit slower than others.</a:t>
            </a:r>
          </a:p>
          <a:p>
            <a:pPr marL="0" indent="0">
              <a:buNone/>
            </a:pPr>
            <a:r>
              <a:rPr lang="en-US" sz="2000" dirty="0">
                <a:latin typeface="Gill Sans MT Condensed" panose="020B0506020104020203" pitchFamily="34" charset="0"/>
              </a:rPr>
              <a:t>Hold the phone in place for a few more seconds after taking your shot. </a:t>
            </a:r>
            <a:r>
              <a:rPr lang="en-US" sz="2000" b="1" dirty="0">
                <a:latin typeface="Gill Sans MT Condensed" panose="020B0506020104020203" pitchFamily="34" charset="0"/>
              </a:rPr>
              <a:t>*Give it 2-3 more seconds.*</a:t>
            </a:r>
          </a:p>
          <a:p>
            <a:pPr marL="0" indent="0">
              <a:buNone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*You may also have a dirty lens. Using a glasses cloth to clean it may also help reduce blur.*</a:t>
            </a:r>
          </a:p>
        </p:txBody>
      </p:sp>
      <p:pic>
        <p:nvPicPr>
          <p:cNvPr id="5" name="Content Placeholder 4" descr="A person taking a picture of a golf course">
            <a:extLst>
              <a:ext uri="{FF2B5EF4-FFF2-40B4-BE49-F238E27FC236}">
                <a16:creationId xmlns:a16="http://schemas.microsoft.com/office/drawing/2014/main" id="{9094AC66-0C07-2532-4C0B-3BA05B9D9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286" r="1476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7425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6870</TotalTime>
  <Words>738</Words>
  <Application>Microsoft Office PowerPoint</Application>
  <PresentationFormat>Widescreen</PresentationFormat>
  <Paragraphs>57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Century</vt:lpstr>
      <vt:lpstr>Gill Sans MT Condensed</vt:lpstr>
      <vt:lpstr>Tw Cen MT Condensed Extra Bold</vt:lpstr>
      <vt:lpstr>Office Theme</vt:lpstr>
      <vt:lpstr>Smartphone Photography  Tips</vt:lpstr>
      <vt:lpstr>Simple Rules to always Follow!</vt:lpstr>
      <vt:lpstr>Portrait vs. Landscape</vt:lpstr>
      <vt:lpstr>Subject of Photo.</vt:lpstr>
      <vt:lpstr>How to fill the frame.</vt:lpstr>
      <vt:lpstr>Smartphone Posture!</vt:lpstr>
      <vt:lpstr>Document Photos.</vt:lpstr>
      <vt:lpstr>Tapping the Subject. </vt:lpstr>
      <vt:lpstr>Hold  Steady  Now!</vt:lpstr>
      <vt:lpstr>Microfiber Cloth!</vt:lpstr>
      <vt:lpstr>Let’s Take Some Shots!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Pil K</dc:creator>
  <cp:lastModifiedBy>Kim, Pil (Student)</cp:lastModifiedBy>
  <cp:revision>19</cp:revision>
  <dcterms:created xsi:type="dcterms:W3CDTF">2024-10-14T22:09:36Z</dcterms:created>
  <dcterms:modified xsi:type="dcterms:W3CDTF">2024-10-22T18:05:40Z</dcterms:modified>
</cp:coreProperties>
</file>