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83" r:id="rId3"/>
    <p:sldId id="287" r:id="rId4"/>
    <p:sldId id="285" r:id="rId5"/>
    <p:sldId id="288" r:id="rId6"/>
    <p:sldId id="284" r:id="rId7"/>
    <p:sldId id="289" r:id="rId8"/>
    <p:sldId id="274" r:id="rId9"/>
    <p:sldId id="286" r:id="rId10"/>
    <p:sldId id="280" r:id="rId11"/>
    <p:sldId id="262" r:id="rId12"/>
    <p:sldId id="291" r:id="rId13"/>
    <p:sldId id="29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4" d="100"/>
          <a:sy n="114" d="100"/>
        </p:scale>
        <p:origin x="4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1FD950-4D7E-4296-B7F6-F04962548FF1}" type="datetimeFigureOut">
              <a:rPr lang="en-US" smtClean="0"/>
              <a:t>3/11/2022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411AF1-7795-4CB3-84D2-CB0651BE70B8}" type="slidenum">
              <a:rPr lang="en-US" smtClean="0"/>
              <a:t>‹#›</a:t>
            </a:fld>
            <a:endParaRPr lang="en-US" dirty="0"/>
          </a:p>
        </p:txBody>
      </p:sp>
    </p:spTree>
    <p:extLst>
      <p:ext uri="{BB962C8B-B14F-4D97-AF65-F5344CB8AC3E}">
        <p14:creationId xmlns:p14="http://schemas.microsoft.com/office/powerpoint/2010/main" val="249249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752AE-F282-4F42-B05A-F331249AD9B0}" type="slidenum">
              <a:rPr lang="en-US" smtClean="0"/>
              <a:t>6</a:t>
            </a:fld>
            <a:endParaRPr lang="en-US" dirty="0"/>
          </a:p>
        </p:txBody>
      </p:sp>
    </p:spTree>
    <p:extLst>
      <p:ext uri="{BB962C8B-B14F-4D97-AF65-F5344CB8AC3E}">
        <p14:creationId xmlns:p14="http://schemas.microsoft.com/office/powerpoint/2010/main" val="414874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752AE-F282-4F42-B05A-F331249AD9B0}" type="slidenum">
              <a:rPr lang="en-US" smtClean="0"/>
              <a:t>8</a:t>
            </a:fld>
            <a:endParaRPr lang="en-US" dirty="0"/>
          </a:p>
        </p:txBody>
      </p:sp>
    </p:spTree>
    <p:extLst>
      <p:ext uri="{BB962C8B-B14F-4D97-AF65-F5344CB8AC3E}">
        <p14:creationId xmlns:p14="http://schemas.microsoft.com/office/powerpoint/2010/main" val="282086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752AE-F282-4F42-B05A-F331249AD9B0}" type="slidenum">
              <a:rPr lang="en-US" smtClean="0"/>
              <a:t>12</a:t>
            </a:fld>
            <a:endParaRPr lang="en-US" dirty="0"/>
          </a:p>
        </p:txBody>
      </p:sp>
    </p:spTree>
    <p:extLst>
      <p:ext uri="{BB962C8B-B14F-4D97-AF65-F5344CB8AC3E}">
        <p14:creationId xmlns:p14="http://schemas.microsoft.com/office/powerpoint/2010/main" val="105243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752AE-F282-4F42-B05A-F331249AD9B0}" type="slidenum">
              <a:rPr lang="en-US" smtClean="0"/>
              <a:t>13</a:t>
            </a:fld>
            <a:endParaRPr lang="en-US" dirty="0"/>
          </a:p>
        </p:txBody>
      </p:sp>
    </p:spTree>
    <p:extLst>
      <p:ext uri="{BB962C8B-B14F-4D97-AF65-F5344CB8AC3E}">
        <p14:creationId xmlns:p14="http://schemas.microsoft.com/office/powerpoint/2010/main" val="286561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DCF7-838F-41B2-9EF3-96760749F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62100-CF67-4076-959E-B442A6785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48B6A-453D-45DB-A5EA-8769CEB829BF}"/>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4148E03A-5672-4EC7-9769-6766862504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EBB342-48E8-4A79-80BA-E9D5269D8A29}"/>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79037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80CF-BCA8-4C02-9DFE-DE43437C37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F3986-CFFA-457F-88E7-AFB2013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5AE30-E0BE-4F80-B9D3-D3443D016FAB}"/>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855EA75C-2739-40CA-9D2E-4A21DF5C53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114174-EF04-47A3-B391-D4579F27D946}"/>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249525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F7A7B-D970-477B-8CC2-50DBE5C27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30190D-8902-481C-AA7F-81263DC492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01ABF-8667-4D85-A4EA-29C7D080D7D5}"/>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7FDB29D7-C30D-47CF-8352-517E1D998F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095B93-3EBF-4F6C-9E65-7F97E2245FF3}"/>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21739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6F4E-CEF4-4DD6-9E6F-C7BD2AF09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E83B9-DE9E-4372-BF01-AE7272546B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4FD4B-A6CD-437E-9A02-02107BD454C1}"/>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06CB46D2-DC4D-41F9-B102-571AA1A12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215FB3-F2F0-49B6-8837-1F0416C35CE3}"/>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59206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53C9-6124-4F87-BE1B-D5CB9914E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57A10-88E0-4E20-8F7E-B53B08F5E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4B40F8-058F-4F3E-BE3B-C6F663BAFFAB}"/>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23EE3CD2-84DD-469A-961E-FF1C89FA74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FB0401-A21E-4957-9156-3EBA84BA9ED1}"/>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80304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6D45-D39B-44AC-9E1D-DE60E8DCF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12471-00B9-4D19-B007-9EA66F8575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35A65-0DE2-4D57-B265-99FA856B24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A0DA7-2154-4D67-A374-FD339EA95952}"/>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6" name="Footer Placeholder 5">
            <a:extLst>
              <a:ext uri="{FF2B5EF4-FFF2-40B4-BE49-F238E27FC236}">
                <a16:creationId xmlns:a16="http://schemas.microsoft.com/office/drawing/2014/main" id="{C6AA957A-3799-4D67-9C37-F74335D45D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BB5488-C516-40B0-BD40-6145EF7764D0}"/>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06931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D89D-200E-464C-8C34-D8707C0735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D5410A-A2E5-41BD-9F24-3B01BFDF2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803E52-2096-4312-B7EC-9CCCCECE09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A7D2D6-0334-45F8-B6D5-D4FA5FFBD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134857-2F30-4EE6-A759-4205AD4DDF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A66F5-8C91-40B2-860E-EEFFEA80D1B7}"/>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8" name="Footer Placeholder 7">
            <a:extLst>
              <a:ext uri="{FF2B5EF4-FFF2-40B4-BE49-F238E27FC236}">
                <a16:creationId xmlns:a16="http://schemas.microsoft.com/office/drawing/2014/main" id="{E85DF705-995C-4370-8C27-063692DE54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E47B35-BF21-45FE-9E56-F74EB8EA6FFD}"/>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35623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57CC-6295-43EC-9CB7-678D02122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70BD7-1DFE-4A98-9313-0EEE830AC78C}"/>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4" name="Footer Placeholder 3">
            <a:extLst>
              <a:ext uri="{FF2B5EF4-FFF2-40B4-BE49-F238E27FC236}">
                <a16:creationId xmlns:a16="http://schemas.microsoft.com/office/drawing/2014/main" id="{C74A9BDC-C78C-47BC-8938-12949C43DD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95D0B5-45B7-4D01-8529-581587E0C45B}"/>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0162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6B748-1257-4EF8-86E7-EA095B20C800}"/>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3" name="Footer Placeholder 2">
            <a:extLst>
              <a:ext uri="{FF2B5EF4-FFF2-40B4-BE49-F238E27FC236}">
                <a16:creationId xmlns:a16="http://schemas.microsoft.com/office/drawing/2014/main" id="{F656DBA7-3C30-4679-827A-858FF4B464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391928A-3737-42EF-BD55-972C13F75599}"/>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726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898B-CFFD-46C7-B858-7AC894C95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A061B-9C66-4DE0-885A-47EE293F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64F1A-D50D-4DB4-836C-988C40784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E7B9EA-B020-403F-B8E6-1EFABF7134D9}"/>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6" name="Footer Placeholder 5">
            <a:extLst>
              <a:ext uri="{FF2B5EF4-FFF2-40B4-BE49-F238E27FC236}">
                <a16:creationId xmlns:a16="http://schemas.microsoft.com/office/drawing/2014/main" id="{BB00F4CC-E3A2-4B2F-8B7D-096761C78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0971BC-159A-4A58-9243-970E7111BC10}"/>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33233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46CE-8494-40B7-A90C-FC1872806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6F260-A8BD-4745-80EA-8E4419550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CF507B-E9F2-4062-8891-E0653DEE8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40838-D4D3-4299-A75D-94E5308961CB}"/>
              </a:ext>
            </a:extLst>
          </p:cNvPr>
          <p:cNvSpPr>
            <a:spLocks noGrp="1"/>
          </p:cNvSpPr>
          <p:nvPr>
            <p:ph type="dt" sz="half" idx="10"/>
          </p:nvPr>
        </p:nvSpPr>
        <p:spPr/>
        <p:txBody>
          <a:bodyPr/>
          <a:lstStyle/>
          <a:p>
            <a:fld id="{2B7608B7-87D3-458D-A8EE-50A624E7F0D9}" type="datetimeFigureOut">
              <a:rPr lang="en-US" smtClean="0"/>
              <a:t>3/11/2022</a:t>
            </a:fld>
            <a:endParaRPr lang="en-US" dirty="0"/>
          </a:p>
        </p:txBody>
      </p:sp>
      <p:sp>
        <p:nvSpPr>
          <p:cNvPr id="6" name="Footer Placeholder 5">
            <a:extLst>
              <a:ext uri="{FF2B5EF4-FFF2-40B4-BE49-F238E27FC236}">
                <a16:creationId xmlns:a16="http://schemas.microsoft.com/office/drawing/2014/main" id="{F84B5BA2-A146-4A38-921C-D64B91D126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2B3F70-1475-42E3-A92E-9B54FFF3A6B1}"/>
              </a:ext>
            </a:extLst>
          </p:cNvPr>
          <p:cNvSpPr>
            <a:spLocks noGrp="1"/>
          </p:cNvSpPr>
          <p:nvPr>
            <p:ph type="sldNum" sz="quarter" idx="12"/>
          </p:nvPr>
        </p:nvSpPr>
        <p:spPr/>
        <p:txBody>
          <a:bodyPr/>
          <a:lstStyle/>
          <a:p>
            <a:fld id="{85AABAFD-F4A7-4590-9C93-9BABEBBE0B41}" type="slidenum">
              <a:rPr lang="en-US" smtClean="0"/>
              <a:t>‹#›</a:t>
            </a:fld>
            <a:endParaRPr lang="en-US" dirty="0"/>
          </a:p>
        </p:txBody>
      </p:sp>
    </p:spTree>
    <p:extLst>
      <p:ext uri="{BB962C8B-B14F-4D97-AF65-F5344CB8AC3E}">
        <p14:creationId xmlns:p14="http://schemas.microsoft.com/office/powerpoint/2010/main" val="401748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06AD3-6087-441E-B347-6F6D90DDC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A64707-8201-4B15-8535-A51A69682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51EA4-5E6C-42E6-88F7-475C77E23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608B7-87D3-458D-A8EE-50A624E7F0D9}" type="datetimeFigureOut">
              <a:rPr lang="en-US" smtClean="0"/>
              <a:t>3/11/2022</a:t>
            </a:fld>
            <a:endParaRPr lang="en-US" dirty="0"/>
          </a:p>
        </p:txBody>
      </p:sp>
      <p:sp>
        <p:nvSpPr>
          <p:cNvPr id="5" name="Footer Placeholder 4">
            <a:extLst>
              <a:ext uri="{FF2B5EF4-FFF2-40B4-BE49-F238E27FC236}">
                <a16:creationId xmlns:a16="http://schemas.microsoft.com/office/drawing/2014/main" id="{0FE71C9A-9248-49B2-B3FE-9C0860DED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5C9E05-7F20-4D8A-AB99-14AD9C720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ABAFD-F4A7-4590-9C93-9BABEBBE0B41}" type="slidenum">
              <a:rPr lang="en-US" smtClean="0"/>
              <a:t>‹#›</a:t>
            </a:fld>
            <a:endParaRPr lang="en-US" dirty="0"/>
          </a:p>
        </p:txBody>
      </p:sp>
    </p:spTree>
    <p:extLst>
      <p:ext uri="{BB962C8B-B14F-4D97-AF65-F5344CB8AC3E}">
        <p14:creationId xmlns:p14="http://schemas.microsoft.com/office/powerpoint/2010/main" val="143366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6B38A.FCFFCE5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ssny.org/classes-calendar.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cid:image006.png@01D7CA59.82FDF320"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cid:image004.jpg@01D7CA59.82FDF320"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cid:1e21c0a0-cb85-45e0-87dd-663b87c7fac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94758" y="0"/>
            <a:ext cx="9140480" cy="1393442"/>
          </a:xfrm>
          <a:custGeom>
            <a:avLst/>
            <a:gdLst/>
            <a:ahLst/>
            <a:cxnLst/>
            <a:rect l="l" t="t" r="r" b="b"/>
            <a:pathLst>
              <a:path w="18288000" h="1076325">
                <a:moveTo>
                  <a:pt x="0" y="1076324"/>
                </a:moveTo>
                <a:lnTo>
                  <a:pt x="0" y="0"/>
                </a:lnTo>
                <a:lnTo>
                  <a:pt x="18288001" y="0"/>
                </a:lnTo>
                <a:lnTo>
                  <a:pt x="18288001" y="1076324"/>
                </a:lnTo>
                <a:lnTo>
                  <a:pt x="0" y="1076324"/>
                </a:lnTo>
                <a:close/>
              </a:path>
            </a:pathLst>
          </a:custGeom>
          <a:solidFill>
            <a:srgbClr val="F46E20"/>
          </a:solidFill>
        </p:spPr>
        <p:txBody>
          <a:bodyPr wrap="square" lIns="0" tIns="0" rIns="0" bIns="0" rtlCol="0"/>
          <a:lstStyle/>
          <a:p>
            <a:endParaRPr sz="900" dirty="0"/>
          </a:p>
        </p:txBody>
      </p:sp>
      <p:sp>
        <p:nvSpPr>
          <p:cNvPr id="5" name="object 5"/>
          <p:cNvSpPr txBox="1"/>
          <p:nvPr/>
        </p:nvSpPr>
        <p:spPr>
          <a:xfrm>
            <a:off x="1721710" y="4284584"/>
            <a:ext cx="4371042" cy="1453283"/>
          </a:xfrm>
          <a:prstGeom prst="rect">
            <a:avLst/>
          </a:prstGeom>
        </p:spPr>
        <p:txBody>
          <a:bodyPr vert="horz" wrap="square" lIns="0" tIns="6668" rIns="0" bIns="0" rtlCol="0">
            <a:spAutoFit/>
          </a:bodyPr>
          <a:lstStyle/>
          <a:p>
            <a:pPr marL="6350">
              <a:spcBef>
                <a:spcPts val="53"/>
              </a:spcBef>
            </a:pPr>
            <a:r>
              <a:rPr lang="en-US" sz="2400" spc="48" dirty="0">
                <a:solidFill>
                  <a:srgbClr val="DA461F"/>
                </a:solidFill>
                <a:latin typeface="Roboto" panose="02000000000000000000" pitchFamily="2" charset="0"/>
                <a:ea typeface="Roboto" panose="02000000000000000000" pitchFamily="2" charset="0"/>
                <a:cs typeface="Times New Roman" panose="02020603050405020304" pitchFamily="18" charset="0"/>
              </a:rPr>
              <a:t>Board Annual Meeting </a:t>
            </a:r>
          </a:p>
          <a:p>
            <a:pPr marL="6350">
              <a:spcBef>
                <a:spcPts val="53"/>
              </a:spcBef>
            </a:pPr>
            <a:r>
              <a:rPr lang="en-US" sz="2400" spc="48" dirty="0">
                <a:solidFill>
                  <a:srgbClr val="DA461F"/>
                </a:solidFill>
                <a:latin typeface="Roboto" panose="02000000000000000000" pitchFamily="2" charset="0"/>
                <a:ea typeface="Roboto" panose="02000000000000000000" pitchFamily="2" charset="0"/>
                <a:cs typeface="Times New Roman" panose="02020603050405020304" pitchFamily="18" charset="0"/>
              </a:rPr>
              <a:t>November 8, 2021</a:t>
            </a:r>
          </a:p>
          <a:p>
            <a:pPr marL="6350">
              <a:spcBef>
                <a:spcPts val="53"/>
              </a:spcBef>
            </a:pPr>
            <a:r>
              <a:rPr lang="en-US" sz="2400" spc="48" dirty="0">
                <a:solidFill>
                  <a:srgbClr val="DA461F"/>
                </a:solidFill>
                <a:latin typeface="Roboto" panose="02000000000000000000" pitchFamily="2" charset="0"/>
                <a:ea typeface="Roboto" panose="02000000000000000000" pitchFamily="2" charset="0"/>
                <a:cs typeface="Times New Roman" panose="02020603050405020304" pitchFamily="18" charset="0"/>
              </a:rPr>
              <a:t>Annual Impact Report FY 21 </a:t>
            </a:r>
          </a:p>
          <a:p>
            <a:pPr marL="6350">
              <a:spcBef>
                <a:spcPts val="53"/>
              </a:spcBef>
            </a:pPr>
            <a:endParaRPr sz="195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2353" y="1979803"/>
            <a:ext cx="5710957" cy="1815882"/>
          </a:xfrm>
          <a:prstGeom prst="rect">
            <a:avLst/>
          </a:prstGeom>
          <a:noFill/>
        </p:spPr>
        <p:txBody>
          <a:bodyPr wrap="square" rtlCol="0">
            <a:spAutoFit/>
          </a:bodyPr>
          <a:lstStyle/>
          <a:p>
            <a:pPr algn="just"/>
            <a:r>
              <a:rPr lang="en-US" sz="1600" dirty="0">
                <a:latin typeface="Roboto" panose="02000000000000000000" pitchFamily="2" charset="0"/>
                <a:ea typeface="Roboto" panose="02000000000000000000" pitchFamily="2" charset="0"/>
              </a:rPr>
              <a:t>After 47 years of service, RSS continues to champion older adults and their families giving community members the opportunity to live better, happier and healthier lives. FY 21 was shaped by the Covid 19 pandemic, the most challenging situation RSS has encountered. During this unprecedented time, RSS ensured that our members were safe, connected and informed. </a:t>
            </a:r>
          </a:p>
        </p:txBody>
      </p:sp>
      <p:pic>
        <p:nvPicPr>
          <p:cNvPr id="7" name="Picture 6" descr="cid:7cf6225b-c7c9-4e42-bfd8-6e2bb1ca87a8"/>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30186" y="2038569"/>
            <a:ext cx="3952875" cy="1981835"/>
          </a:xfrm>
          <a:prstGeom prst="rect">
            <a:avLst/>
          </a:prstGeom>
          <a:noFill/>
          <a:ln>
            <a:noFill/>
          </a:ln>
        </p:spPr>
      </p:pic>
      <p:grpSp>
        <p:nvGrpSpPr>
          <p:cNvPr id="8" name="Group 7">
            <a:extLst>
              <a:ext uri="{FF2B5EF4-FFF2-40B4-BE49-F238E27FC236}">
                <a16:creationId xmlns:a16="http://schemas.microsoft.com/office/drawing/2014/main" id="{AB52547F-50CC-47A7-8CC6-C90CF2389197}"/>
              </a:ext>
            </a:extLst>
          </p:cNvPr>
          <p:cNvGrpSpPr>
            <a:grpSpLocks/>
          </p:cNvGrpSpPr>
          <p:nvPr/>
        </p:nvGrpSpPr>
        <p:grpSpPr bwMode="auto">
          <a:xfrm>
            <a:off x="7680045" y="3676605"/>
            <a:ext cx="2535572" cy="3036335"/>
            <a:chOff x="4303" y="414"/>
            <a:chExt cx="5490" cy="6135"/>
          </a:xfrm>
        </p:grpSpPr>
        <p:sp>
          <p:nvSpPr>
            <p:cNvPr id="9" name="Freeform 3">
              <a:extLst>
                <a:ext uri="{FF2B5EF4-FFF2-40B4-BE49-F238E27FC236}">
                  <a16:creationId xmlns:a16="http://schemas.microsoft.com/office/drawing/2014/main" id="{0120D0BD-03F1-4C05-9D29-6D8F8ABB4706}"/>
                </a:ext>
              </a:extLst>
            </p:cNvPr>
            <p:cNvSpPr>
              <a:spLocks/>
            </p:cNvSpPr>
            <p:nvPr/>
          </p:nvSpPr>
          <p:spPr bwMode="auto">
            <a:xfrm>
              <a:off x="4303" y="414"/>
              <a:ext cx="5490" cy="6135"/>
            </a:xfrm>
            <a:custGeom>
              <a:avLst/>
              <a:gdLst>
                <a:gd name="T0" fmla="*/ 0 w 4152"/>
                <a:gd name="T1" fmla="*/ 0 h 4975"/>
                <a:gd name="T2" fmla="*/ 4151 w 4152"/>
                <a:gd name="T3" fmla="*/ 0 h 4975"/>
                <a:gd name="T4" fmla="*/ 4151 w 4152"/>
                <a:gd name="T5" fmla="*/ 4975 h 4975"/>
                <a:gd name="T6" fmla="*/ 0 w 4152"/>
                <a:gd name="T7" fmla="*/ 4975 h 4975"/>
                <a:gd name="T8" fmla="*/ 0 w 4152"/>
                <a:gd name="T9" fmla="*/ 0 h 4975"/>
              </a:gdLst>
              <a:ahLst/>
              <a:cxnLst>
                <a:cxn ang="0">
                  <a:pos x="T0" y="T1"/>
                </a:cxn>
                <a:cxn ang="0">
                  <a:pos x="T2" y="T3"/>
                </a:cxn>
                <a:cxn ang="0">
                  <a:pos x="T4" y="T5"/>
                </a:cxn>
                <a:cxn ang="0">
                  <a:pos x="T6" y="T7"/>
                </a:cxn>
                <a:cxn ang="0">
                  <a:pos x="T8" y="T9"/>
                </a:cxn>
              </a:cxnLst>
              <a:rect l="0" t="0" r="r" b="b"/>
              <a:pathLst>
                <a:path w="4152" h="4975">
                  <a:moveTo>
                    <a:pt x="0" y="0"/>
                  </a:moveTo>
                  <a:lnTo>
                    <a:pt x="4151" y="0"/>
                  </a:lnTo>
                  <a:lnTo>
                    <a:pt x="4151" y="4975"/>
                  </a:lnTo>
                  <a:lnTo>
                    <a:pt x="0" y="4975"/>
                  </a:lnTo>
                  <a:lnTo>
                    <a:pt x="0" y="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 name="Picture 9">
              <a:extLst>
                <a:ext uri="{FF2B5EF4-FFF2-40B4-BE49-F238E27FC236}">
                  <a16:creationId xmlns:a16="http://schemas.microsoft.com/office/drawing/2014/main" id="{E095A8F1-AC4C-478C-AB19-4FE881C0752A}"/>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 y="517"/>
              <a:ext cx="4752" cy="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0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343208"/>
            <a:ext cx="6038335" cy="535459"/>
          </a:xfrm>
        </p:spPr>
        <p:txBody>
          <a:bodyPr>
            <a:normAutofit/>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FY 2021 Highlights Healthy Communities Initiative </a:t>
            </a:r>
            <a:endParaRPr lang="en-US" sz="1800" dirty="0">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196671" y="841740"/>
            <a:ext cx="6993924" cy="5673046"/>
          </a:xfrm>
        </p:spPr>
        <p:txBody>
          <a:bodyPr>
            <a:normAutofit fontScale="92500" lnSpcReduction="10000"/>
          </a:bodyPr>
          <a:lstStyle/>
          <a:p>
            <a:pPr marL="0" indent="0" algn="just">
              <a:lnSpc>
                <a:spcPct val="100000"/>
              </a:lnSpc>
              <a:buNone/>
            </a:pPr>
            <a:r>
              <a:rPr lang="en-US" sz="1500" dirty="0">
                <a:latin typeface="Roboto" panose="02000000000000000000" pitchFamily="2" charset="0"/>
                <a:ea typeface="Roboto" panose="02000000000000000000" pitchFamily="2" charset="0"/>
              </a:rPr>
              <a:t>The </a:t>
            </a:r>
            <a:r>
              <a:rPr lang="en-US" sz="1500" b="1" i="1" dirty="0">
                <a:latin typeface="Roboto" panose="02000000000000000000" pitchFamily="2" charset="0"/>
                <a:ea typeface="Roboto" panose="02000000000000000000" pitchFamily="2" charset="0"/>
              </a:rPr>
              <a:t>Healthy Communities Initiative </a:t>
            </a:r>
            <a:r>
              <a:rPr lang="en-US" sz="1500" dirty="0">
                <a:latin typeface="Roboto" panose="02000000000000000000" pitchFamily="2" charset="0"/>
                <a:ea typeface="Roboto" panose="02000000000000000000" pitchFamily="2" charset="0"/>
              </a:rPr>
              <a:t>(HCI) provides coordination of resources to address health disparities in the surrounding neighborhoods. HCI expanded its coalition (now called the NW Bronx Food Justice Coalition) of local community organizations and residents of Riverdale, Kingsbridge, and Marble Hill. The </a:t>
            </a:r>
            <a:r>
              <a:rPr lang="en-US" sz="1500" b="1" i="1" dirty="0">
                <a:latin typeface="Roboto" panose="02000000000000000000" pitchFamily="2" charset="0"/>
                <a:ea typeface="Roboto" panose="02000000000000000000" pitchFamily="2" charset="0"/>
              </a:rPr>
              <a:t>Wellness Team</a:t>
            </a:r>
            <a:r>
              <a:rPr lang="en-US" sz="1500" dirty="0">
                <a:latin typeface="Roboto" panose="02000000000000000000" pitchFamily="2" charset="0"/>
                <a:ea typeface="Roboto" panose="02000000000000000000" pitchFamily="2" charset="0"/>
              </a:rPr>
              <a:t>, including a </a:t>
            </a:r>
            <a:r>
              <a:rPr lang="en-US" sz="1500" b="1" i="1" dirty="0">
                <a:latin typeface="Roboto" panose="02000000000000000000" pitchFamily="2" charset="0"/>
                <a:ea typeface="Roboto" panose="02000000000000000000" pitchFamily="2" charset="0"/>
              </a:rPr>
              <a:t>Community Health Nutrition Educator, Registered Dietician, Community Outreach Coordinator</a:t>
            </a:r>
            <a:r>
              <a:rPr lang="en-US" sz="1500" dirty="0">
                <a:latin typeface="Roboto" panose="02000000000000000000" pitchFamily="2" charset="0"/>
                <a:ea typeface="Roboto" panose="02000000000000000000" pitchFamily="2" charset="0"/>
              </a:rPr>
              <a:t>, and a </a:t>
            </a:r>
            <a:r>
              <a:rPr lang="en-US" sz="1500" b="1" i="1" dirty="0">
                <a:latin typeface="Roboto" panose="02000000000000000000" pitchFamily="2" charset="0"/>
                <a:ea typeface="Roboto" panose="02000000000000000000" pitchFamily="2" charset="0"/>
              </a:rPr>
              <a:t>Registered Nurse</a:t>
            </a:r>
            <a:r>
              <a:rPr lang="en-US" sz="1500" dirty="0">
                <a:latin typeface="Roboto" panose="02000000000000000000" pitchFamily="2" charset="0"/>
                <a:ea typeface="Roboto" panose="02000000000000000000" pitchFamily="2" charset="0"/>
              </a:rPr>
              <a:t>, provided community- based workshops on maintaining health and managing disease through nutrition. This outreach supported community members in understanding the interaction of healthy eating with maintaining health and wellness. Program highlights include:</a:t>
            </a:r>
          </a:p>
          <a:p>
            <a:pPr marL="0" indent="0">
              <a:lnSpc>
                <a:spcPct val="100000"/>
              </a:lnSpc>
              <a:buNone/>
            </a:pPr>
            <a:r>
              <a:rPr lang="en-US" sz="1500" dirty="0">
                <a:latin typeface="Roboto" panose="02000000000000000000" pitchFamily="2" charset="0"/>
                <a:ea typeface="Roboto" panose="02000000000000000000" pitchFamily="2" charset="0"/>
              </a:rPr>
              <a:t>Monthly online and in-person nutrition and cooking workshops</a:t>
            </a:r>
          </a:p>
          <a:p>
            <a:pPr marL="0" indent="0">
              <a:lnSpc>
                <a:spcPct val="100000"/>
              </a:lnSpc>
              <a:buNone/>
            </a:pPr>
            <a:r>
              <a:rPr lang="en-US" sz="1500" dirty="0">
                <a:latin typeface="Roboto" panose="02000000000000000000" pitchFamily="2" charset="0"/>
                <a:ea typeface="Roboto" panose="02000000000000000000" pitchFamily="2" charset="0"/>
              </a:rPr>
              <a:t> 6 nutrition and wellness programs were broadcast on BronxNet  TV in partnership with coalition partner Outer Seed Shadow </a:t>
            </a:r>
          </a:p>
          <a:p>
            <a:pPr marL="0" indent="0">
              <a:lnSpc>
                <a:spcPct val="100000"/>
              </a:lnSpc>
              <a:buNone/>
            </a:pPr>
            <a:r>
              <a:rPr lang="en-US" sz="1500" dirty="0">
                <a:latin typeface="Roboto" panose="02000000000000000000" pitchFamily="2" charset="0"/>
                <a:ea typeface="Roboto" panose="02000000000000000000" pitchFamily="2" charset="0"/>
              </a:rPr>
              <a:t>Partnered with local organization Bronx Eats to do an online cooking series</a:t>
            </a:r>
          </a:p>
          <a:p>
            <a:pPr marL="0" indent="0">
              <a:lnSpc>
                <a:spcPct val="100000"/>
              </a:lnSpc>
              <a:buNone/>
            </a:pPr>
            <a:r>
              <a:rPr lang="en-US" sz="1500" dirty="0">
                <a:latin typeface="Roboto" panose="02000000000000000000" pitchFamily="2" charset="0"/>
                <a:ea typeface="Roboto" panose="02000000000000000000" pitchFamily="2" charset="0"/>
              </a:rPr>
              <a:t>Created a monthly Healthy Eating Corner e-newsletter</a:t>
            </a:r>
          </a:p>
          <a:p>
            <a:pPr marL="0" indent="0">
              <a:lnSpc>
                <a:spcPct val="100000"/>
              </a:lnSpc>
              <a:buNone/>
            </a:pPr>
            <a:r>
              <a:rPr lang="en-US" sz="1500" dirty="0">
                <a:latin typeface="Roboto" panose="02000000000000000000" pitchFamily="2" charset="0"/>
                <a:ea typeface="Roboto" panose="02000000000000000000" pitchFamily="2" charset="0"/>
              </a:rPr>
              <a:t>Distributed health and nutrition literature to the community: nutrition flyers, recipes, and a cookbook</a:t>
            </a:r>
          </a:p>
          <a:p>
            <a:pPr marL="0" indent="0">
              <a:lnSpc>
                <a:spcPct val="100000"/>
              </a:lnSpc>
              <a:buNone/>
            </a:pPr>
            <a:r>
              <a:rPr lang="en-US" sz="1500" b="1" i="1" dirty="0">
                <a:latin typeface="Roboto" panose="02000000000000000000" pitchFamily="2" charset="0"/>
                <a:ea typeface="Roboto" panose="02000000000000000000" pitchFamily="2" charset="0"/>
              </a:rPr>
              <a:t>Walk and Shop </a:t>
            </a:r>
            <a:r>
              <a:rPr lang="en-US" sz="1500" dirty="0">
                <a:latin typeface="Roboto" panose="02000000000000000000" pitchFamily="2" charset="0"/>
                <a:ea typeface="Roboto" panose="02000000000000000000" pitchFamily="2" charset="0"/>
              </a:rPr>
              <a:t>events to the local farmers’ market to combine healthy eating and exercise</a:t>
            </a:r>
          </a:p>
          <a:p>
            <a:pPr marL="0" indent="0" algn="just">
              <a:lnSpc>
                <a:spcPct val="100000"/>
              </a:lnSpc>
              <a:buNone/>
            </a:pPr>
            <a:r>
              <a:rPr lang="en-US" sz="1500" dirty="0">
                <a:latin typeface="Roboto" panose="02000000000000000000" pitchFamily="2" charset="0"/>
                <a:ea typeface="Roboto" panose="02000000000000000000" pitchFamily="2" charset="0"/>
              </a:rPr>
              <a:t>The Emergency Food Pantry at St. Stephens United Methodist Church became sustainable by working with an established food pantry, Love Kitchen, and other community partner organizations to distribute fresh produce and dry goods (beans, rice, etc.) to approximately 1000 people in FY 2021</a:t>
            </a:r>
          </a:p>
          <a:p>
            <a:pPr marL="0" indent="0">
              <a:lnSpc>
                <a:spcPct val="100000"/>
              </a:lnSpc>
              <a:buNone/>
            </a:pPr>
            <a:r>
              <a:rPr lang="en-US" sz="1500" dirty="0">
                <a:latin typeface="Roboto" panose="02000000000000000000" pitchFamily="2" charset="0"/>
                <a:ea typeface="Roboto" panose="02000000000000000000" pitchFamily="2" charset="0"/>
              </a:rPr>
              <a:t>Increased the number of Coalition members from 6 to 8</a:t>
            </a:r>
          </a:p>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sp>
        <p:nvSpPr>
          <p:cNvPr id="4" name="TextBox 3"/>
          <p:cNvSpPr txBox="1"/>
          <p:nvPr/>
        </p:nvSpPr>
        <p:spPr>
          <a:xfrm>
            <a:off x="7068065" y="6257"/>
            <a:ext cx="4917988" cy="800219"/>
          </a:xfrm>
          <a:prstGeom prst="rect">
            <a:avLst/>
          </a:prstGeom>
          <a:noFill/>
        </p:spPr>
        <p:txBody>
          <a:bodyPr wrap="square" rtlCol="0">
            <a:spAutoFit/>
          </a:bodyPr>
          <a:lstStyle/>
          <a:p>
            <a:endParaRPr lang="en-US" sz="1400" dirty="0">
              <a:latin typeface="Roboto" panose="02000000000000000000" pitchFamily="2" charset="0"/>
              <a:ea typeface="Roboto" panose="02000000000000000000" pitchFamily="2" charset="0"/>
            </a:endParaRPr>
          </a:p>
          <a:p>
            <a:pPr algn="just"/>
            <a:endParaRPr lang="en-US" sz="1400" dirty="0">
              <a:solidFill>
                <a:srgbClr val="FFC000"/>
              </a:solidFill>
              <a:latin typeface="Roboto" panose="02000000000000000000" pitchFamily="2" charset="0"/>
              <a:ea typeface="Roboto" panose="02000000000000000000" pitchFamily="2" charset="0"/>
            </a:endParaRPr>
          </a:p>
          <a:p>
            <a:pPr algn="just"/>
            <a:endParaRPr lang="en-US" dirty="0">
              <a:solidFill>
                <a:srgbClr val="FFC000"/>
              </a:solidFill>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1459467" y="255373"/>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59467" y="84174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6607" y="960108"/>
            <a:ext cx="7088485" cy="3693319"/>
          </a:xfrm>
          <a:prstGeom prst="rect">
            <a:avLst/>
          </a:prstGeom>
        </p:spPr>
        <p:txBody>
          <a:bodyPr wrap="square">
            <a:spAutoFit/>
          </a:bodyPr>
          <a:lstStyle/>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a:p>
            <a:pPr lvl="0"/>
            <a:endParaRPr lang="en-US" b="1" i="1" dirty="0">
              <a:latin typeface="Roboto" panose="02000000000000000000" pitchFamily="2" charset="0"/>
              <a:ea typeface="Roboto" panose="02000000000000000000" pitchFamily="2" charset="0"/>
            </a:endParaRPr>
          </a:p>
        </p:txBody>
      </p:sp>
      <p:sp>
        <p:nvSpPr>
          <p:cNvPr id="6" name="TextBox 5"/>
          <p:cNvSpPr txBox="1"/>
          <p:nvPr/>
        </p:nvSpPr>
        <p:spPr>
          <a:xfrm>
            <a:off x="10090934" y="2935722"/>
            <a:ext cx="1968927" cy="1015663"/>
          </a:xfrm>
          <a:prstGeom prst="rect">
            <a:avLst/>
          </a:prstGeom>
          <a:noFill/>
        </p:spPr>
        <p:txBody>
          <a:bodyPr wrap="square" rtlCol="0">
            <a:spAutoFit/>
          </a:bodyPr>
          <a:lstStyle/>
          <a:p>
            <a:pPr algn="just"/>
            <a:r>
              <a:rPr lang="en-US" sz="1200" b="1" i="1" dirty="0">
                <a:latin typeface="Roboto" panose="02000000000000000000" pitchFamily="2" charset="0"/>
                <a:ea typeface="Roboto" panose="02000000000000000000" pitchFamily="2" charset="0"/>
              </a:rPr>
              <a:t>Barbara Denson </a:t>
            </a:r>
            <a:r>
              <a:rPr lang="en-US" sz="1200" dirty="0">
                <a:latin typeface="Roboto" panose="02000000000000000000" pitchFamily="2" charset="0"/>
                <a:ea typeface="Roboto" panose="02000000000000000000" pitchFamily="2" charset="0"/>
              </a:rPr>
              <a:t>is our </a:t>
            </a:r>
          </a:p>
          <a:p>
            <a:pPr algn="just"/>
            <a:r>
              <a:rPr lang="en-US" sz="1200" dirty="0">
                <a:latin typeface="Roboto" panose="02000000000000000000" pitchFamily="2" charset="0"/>
                <a:ea typeface="Roboto" panose="02000000000000000000" pitchFamily="2" charset="0"/>
              </a:rPr>
              <a:t>Horticultural therapist and is an integral part of the HCI and the NW Bronx Food Justice Project. </a:t>
            </a:r>
          </a:p>
        </p:txBody>
      </p:sp>
      <p:pic>
        <p:nvPicPr>
          <p:cNvPr id="14" name="Picture 13">
            <a:extLst>
              <a:ext uri="{FF2B5EF4-FFF2-40B4-BE49-F238E27FC236}">
                <a16:creationId xmlns:a16="http://schemas.microsoft.com/office/drawing/2014/main" id="{FAD490C3-0947-4058-91D9-8E32A6464C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58501" y="489536"/>
            <a:ext cx="2851594" cy="1968927"/>
          </a:xfrm>
          <a:prstGeom prst="rect">
            <a:avLst/>
          </a:prstGeom>
          <a:noFill/>
          <a:ln>
            <a:noFill/>
          </a:ln>
        </p:spPr>
      </p:pic>
      <p:pic>
        <p:nvPicPr>
          <p:cNvPr id="15" name="image3.jpg">
            <a:extLst>
              <a:ext uri="{FF2B5EF4-FFF2-40B4-BE49-F238E27FC236}">
                <a16:creationId xmlns:a16="http://schemas.microsoft.com/office/drawing/2014/main" id="{185513BB-318F-4BE5-A669-2DCF7C6F7E86}"/>
              </a:ext>
            </a:extLst>
          </p:cNvPr>
          <p:cNvPicPr/>
          <p:nvPr/>
        </p:nvPicPr>
        <p:blipFill>
          <a:blip r:embed="rId3"/>
          <a:srcRect/>
          <a:stretch>
            <a:fillRect/>
          </a:stretch>
        </p:blipFill>
        <p:spPr>
          <a:xfrm>
            <a:off x="7230410" y="161113"/>
            <a:ext cx="2106295" cy="2804795"/>
          </a:xfrm>
          <a:prstGeom prst="rect">
            <a:avLst/>
          </a:prstGeom>
          <a:ln/>
        </p:spPr>
      </p:pic>
      <p:sp>
        <p:nvSpPr>
          <p:cNvPr id="7" name="Rectangle 6">
            <a:extLst>
              <a:ext uri="{FF2B5EF4-FFF2-40B4-BE49-F238E27FC236}">
                <a16:creationId xmlns:a16="http://schemas.microsoft.com/office/drawing/2014/main" id="{79604DB6-42A2-4A75-9978-3A36DDB8CEFF}"/>
              </a:ext>
            </a:extLst>
          </p:cNvPr>
          <p:cNvSpPr/>
          <p:nvPr/>
        </p:nvSpPr>
        <p:spPr>
          <a:xfrm>
            <a:off x="7190594" y="3006629"/>
            <a:ext cx="2347689" cy="646331"/>
          </a:xfrm>
          <a:prstGeom prst="rect">
            <a:avLst/>
          </a:prstGeom>
        </p:spPr>
        <p:txBody>
          <a:bodyPr wrap="square">
            <a:spAutoFit/>
          </a:bodyPr>
          <a:lstStyle/>
          <a:p>
            <a:r>
              <a:rPr lang="en-US" sz="1200" dirty="0">
                <a:latin typeface="Roboto" panose="02000000000000000000" pitchFamily="2" charset="0"/>
                <a:ea typeface="Roboto" panose="02000000000000000000" pitchFamily="2" charset="0"/>
              </a:rPr>
              <a:t>Love Kitchen delivering food to St. Stephens emergency food pantry.</a:t>
            </a:r>
            <a:endParaRPr lang="en-US" sz="1200" dirty="0">
              <a:effectLst/>
              <a:latin typeface="Roboto" panose="02000000000000000000" pitchFamily="2" charset="0"/>
              <a:ea typeface="Roboto" panose="02000000000000000000" pitchFamily="2" charset="0"/>
            </a:endParaRPr>
          </a:p>
        </p:txBody>
      </p:sp>
      <p:pic>
        <p:nvPicPr>
          <p:cNvPr id="17" name="image2.jpg">
            <a:extLst>
              <a:ext uri="{FF2B5EF4-FFF2-40B4-BE49-F238E27FC236}">
                <a16:creationId xmlns:a16="http://schemas.microsoft.com/office/drawing/2014/main" id="{3BCC4CD7-0E19-4FF1-97B4-C56E9766DF3E}"/>
              </a:ext>
            </a:extLst>
          </p:cNvPr>
          <p:cNvPicPr/>
          <p:nvPr/>
        </p:nvPicPr>
        <p:blipFill>
          <a:blip r:embed="rId4"/>
          <a:srcRect/>
          <a:stretch>
            <a:fillRect/>
          </a:stretch>
        </p:blipFill>
        <p:spPr>
          <a:xfrm>
            <a:off x="7225647" y="3888569"/>
            <a:ext cx="2204720" cy="1529715"/>
          </a:xfrm>
          <a:prstGeom prst="rect">
            <a:avLst/>
          </a:prstGeom>
          <a:ln/>
        </p:spPr>
      </p:pic>
      <p:pic>
        <p:nvPicPr>
          <p:cNvPr id="18" name="image1.jpg">
            <a:extLst>
              <a:ext uri="{FF2B5EF4-FFF2-40B4-BE49-F238E27FC236}">
                <a16:creationId xmlns:a16="http://schemas.microsoft.com/office/drawing/2014/main" id="{AEF5656C-CAE0-46DA-93D9-F49463550EDF}"/>
              </a:ext>
            </a:extLst>
          </p:cNvPr>
          <p:cNvPicPr/>
          <p:nvPr/>
        </p:nvPicPr>
        <p:blipFill>
          <a:blip r:embed="rId5"/>
          <a:srcRect/>
          <a:stretch>
            <a:fillRect/>
          </a:stretch>
        </p:blipFill>
        <p:spPr>
          <a:xfrm>
            <a:off x="10009933" y="4012869"/>
            <a:ext cx="1976120" cy="2648585"/>
          </a:xfrm>
          <a:prstGeom prst="rect">
            <a:avLst/>
          </a:prstGeom>
          <a:ln/>
        </p:spPr>
      </p:pic>
      <p:sp>
        <p:nvSpPr>
          <p:cNvPr id="21" name="TextBox 20">
            <a:extLst>
              <a:ext uri="{FF2B5EF4-FFF2-40B4-BE49-F238E27FC236}">
                <a16:creationId xmlns:a16="http://schemas.microsoft.com/office/drawing/2014/main" id="{4388C83A-5E5D-4375-B70C-3E0BAA654663}"/>
              </a:ext>
            </a:extLst>
          </p:cNvPr>
          <p:cNvSpPr txBox="1"/>
          <p:nvPr/>
        </p:nvSpPr>
        <p:spPr>
          <a:xfrm>
            <a:off x="7415092" y="5645791"/>
            <a:ext cx="2265803" cy="1015663"/>
          </a:xfrm>
          <a:prstGeom prst="rect">
            <a:avLst/>
          </a:prstGeom>
          <a:noFill/>
        </p:spPr>
        <p:txBody>
          <a:bodyPr wrap="square" rtlCol="0">
            <a:spAutoFit/>
          </a:bodyPr>
          <a:lstStyle/>
          <a:p>
            <a:r>
              <a:rPr lang="en-US" sz="1200" b="1" i="1" dirty="0">
                <a:latin typeface="Roboto" panose="02000000000000000000" pitchFamily="2" charset="0"/>
                <a:ea typeface="Roboto" panose="02000000000000000000" pitchFamily="2" charset="0"/>
              </a:rPr>
              <a:t>Health Nutrition Educator, Deborah Johnson </a:t>
            </a:r>
            <a:r>
              <a:rPr lang="en-US" sz="1200" dirty="0">
                <a:latin typeface="Roboto" panose="02000000000000000000" pitchFamily="2" charset="0"/>
                <a:ea typeface="Roboto" panose="02000000000000000000" pitchFamily="2" charset="0"/>
              </a:rPr>
              <a:t>on BronxNet TV.  Community member at a </a:t>
            </a:r>
            <a:r>
              <a:rPr lang="en-US" sz="1200" b="1" i="1" dirty="0">
                <a:latin typeface="Roboto" panose="02000000000000000000" pitchFamily="2" charset="0"/>
                <a:ea typeface="Roboto" panose="02000000000000000000" pitchFamily="2" charset="0"/>
              </a:rPr>
              <a:t>Walk and Shop </a:t>
            </a:r>
            <a:r>
              <a:rPr lang="en-US" sz="1200" dirty="0">
                <a:latin typeface="Roboto" panose="02000000000000000000" pitchFamily="2" charset="0"/>
                <a:ea typeface="Roboto" panose="02000000000000000000" pitchFamily="2" charset="0"/>
              </a:rPr>
              <a:t>Farmers’ Market Event. </a:t>
            </a:r>
          </a:p>
        </p:txBody>
      </p:sp>
    </p:spTree>
    <p:extLst>
      <p:ext uri="{BB962C8B-B14F-4D97-AF65-F5344CB8AC3E}">
        <p14:creationId xmlns:p14="http://schemas.microsoft.com/office/powerpoint/2010/main" val="72974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2404940" y="759338"/>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404940" y="230128"/>
            <a:ext cx="4519179" cy="389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45698" y="726"/>
            <a:ext cx="0" cy="6865686"/>
          </a:xfrm>
          <a:prstGeom prst="line">
            <a:avLst/>
          </a:prstGeom>
          <a:ln w="44450">
            <a:solidFill>
              <a:srgbClr val="E2495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08020" y="288888"/>
            <a:ext cx="2243366" cy="369332"/>
          </a:xfrm>
          <a:prstGeom prst="rect">
            <a:avLst/>
          </a:prstGeom>
          <a:noFill/>
        </p:spPr>
        <p:txBody>
          <a:bodyPr wrap="square" rtlCol="0">
            <a:spAutoFit/>
          </a:bodyPr>
          <a:lstStyle/>
          <a:p>
            <a:pPr algn="ctr"/>
            <a:r>
              <a:rPr lang="en-US" dirty="0">
                <a:solidFill>
                  <a:srgbClr val="F36F20"/>
                </a:solidFill>
                <a:latin typeface="Roboto Medium" charset="0"/>
                <a:ea typeface="Roboto Medium" charset="0"/>
                <a:cs typeface="Roboto Medium" charset="0"/>
              </a:rPr>
              <a:t>Fundraising </a:t>
            </a:r>
            <a:endParaRPr lang="en-US" dirty="0"/>
          </a:p>
        </p:txBody>
      </p:sp>
      <p:sp>
        <p:nvSpPr>
          <p:cNvPr id="11" name="Rectangle 10"/>
          <p:cNvSpPr/>
          <p:nvPr/>
        </p:nvSpPr>
        <p:spPr>
          <a:xfrm>
            <a:off x="140088" y="2991710"/>
            <a:ext cx="6219523" cy="369332"/>
          </a:xfrm>
          <a:prstGeom prst="rect">
            <a:avLst/>
          </a:prstGeom>
        </p:spPr>
        <p:txBody>
          <a:bodyPr wrap="square">
            <a:spAutoFit/>
          </a:bodyPr>
          <a:lstStyle/>
          <a:p>
            <a:pPr algn="just"/>
            <a:r>
              <a:rPr lang="en-US" dirty="0">
                <a:solidFill>
                  <a:srgbClr val="ED7C2F"/>
                </a:solidFill>
                <a:latin typeface="Roboto Medium" panose="02000000000000000000" pitchFamily="2" charset="0"/>
                <a:ea typeface="Roboto Medium" panose="02000000000000000000" pitchFamily="2" charset="0"/>
                <a:cs typeface="Roboto Medium" charset="0"/>
              </a:rPr>
              <a:t>  </a:t>
            </a:r>
          </a:p>
        </p:txBody>
      </p:sp>
      <p:graphicFrame>
        <p:nvGraphicFramePr>
          <p:cNvPr id="7" name="Table 6">
            <a:extLst>
              <a:ext uri="{FF2B5EF4-FFF2-40B4-BE49-F238E27FC236}">
                <a16:creationId xmlns:a16="http://schemas.microsoft.com/office/drawing/2014/main" id="{E473754C-265A-485D-ACA4-EFEEDB60D737}"/>
              </a:ext>
            </a:extLst>
          </p:cNvPr>
          <p:cNvGraphicFramePr>
            <a:graphicFrameLocks noGrp="1"/>
          </p:cNvGraphicFramePr>
          <p:nvPr>
            <p:extLst>
              <p:ext uri="{D42A27DB-BD31-4B8C-83A1-F6EECF244321}">
                <p14:modId xmlns:p14="http://schemas.microsoft.com/office/powerpoint/2010/main" val="1045587777"/>
              </p:ext>
            </p:extLst>
          </p:nvPr>
        </p:nvGraphicFramePr>
        <p:xfrm>
          <a:off x="391577" y="1284658"/>
          <a:ext cx="6638398" cy="5444063"/>
        </p:xfrm>
        <a:graphic>
          <a:graphicData uri="http://schemas.openxmlformats.org/drawingml/2006/table">
            <a:tbl>
              <a:tblPr firstRow="1" firstCol="1" bandRow="1"/>
              <a:tblGrid>
                <a:gridCol w="1714423">
                  <a:extLst>
                    <a:ext uri="{9D8B030D-6E8A-4147-A177-3AD203B41FA5}">
                      <a16:colId xmlns:a16="http://schemas.microsoft.com/office/drawing/2014/main" val="1859340128"/>
                    </a:ext>
                  </a:extLst>
                </a:gridCol>
                <a:gridCol w="1112247">
                  <a:extLst>
                    <a:ext uri="{9D8B030D-6E8A-4147-A177-3AD203B41FA5}">
                      <a16:colId xmlns:a16="http://schemas.microsoft.com/office/drawing/2014/main" val="661157729"/>
                    </a:ext>
                  </a:extLst>
                </a:gridCol>
                <a:gridCol w="1114940">
                  <a:extLst>
                    <a:ext uri="{9D8B030D-6E8A-4147-A177-3AD203B41FA5}">
                      <a16:colId xmlns:a16="http://schemas.microsoft.com/office/drawing/2014/main" val="10236436"/>
                    </a:ext>
                  </a:extLst>
                </a:gridCol>
                <a:gridCol w="2696788">
                  <a:extLst>
                    <a:ext uri="{9D8B030D-6E8A-4147-A177-3AD203B41FA5}">
                      <a16:colId xmlns:a16="http://schemas.microsoft.com/office/drawing/2014/main" val="337007234"/>
                    </a:ext>
                  </a:extLst>
                </a:gridCol>
              </a:tblGrid>
              <a:tr h="655876">
                <a:tc>
                  <a:txBody>
                    <a:bodyPr/>
                    <a:lstStyle/>
                    <a:p>
                      <a:pPr marL="0" marR="0">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Fundraising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06000"/>
                        </a:lnSpc>
                        <a:spcBef>
                          <a:spcPts val="0"/>
                        </a:spcBef>
                        <a:spcAft>
                          <a:spcPts val="0"/>
                        </a:spcAft>
                      </a:pPr>
                      <a:r>
                        <a:rPr lang="en-US" sz="1400" b="1" kern="1200" dirty="0">
                          <a:solidFill>
                            <a:srgbClr val="FFFFFF"/>
                          </a:solidFill>
                          <a:effectLst/>
                          <a:latin typeface="Roboto" panose="02000000000000000000" pitchFamily="2" charset="0"/>
                          <a:ea typeface="Roboto" panose="02000000000000000000" pitchFamily="2" charset="0"/>
                          <a:cs typeface="Arial" panose="020B0604020202020204" pitchFamily="34" charset="0"/>
                        </a:rPr>
                        <a:t> </a:t>
                      </a: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Budget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YTD Actual as of 6/30/2021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Campaigns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681840667"/>
                  </a:ext>
                </a:extLst>
              </a:tr>
              <a:tr h="651190">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Member Appeal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$20,000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$53,467</a:t>
                      </a:r>
                    </a:p>
                    <a:p>
                      <a:pPr marL="0" marR="0">
                        <a:lnSpc>
                          <a:spcPct val="106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Member Appeal </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RSS Emergency Fund</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Comeback Fund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86760848"/>
                  </a:ext>
                </a:extLst>
              </a:tr>
              <a:tr h="429818">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Gala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$60,000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$5,500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61079311"/>
                  </a:ext>
                </a:extLst>
              </a:tr>
              <a:tr h="441129">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Annual Appeal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$30,000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$47,862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Community Annual Appeal </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Community Emergency Fund </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RSS Comeback Fund </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End of Fiscal Year Campaign </a:t>
                      </a:r>
                    </a:p>
                    <a:p>
                      <a:pPr marL="0" marR="0">
                        <a:lnSpc>
                          <a:spcPct val="106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271143207"/>
                  </a:ext>
                </a:extLst>
              </a:tr>
              <a:tr h="442744">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Online Special Events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$8,000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$13,480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Special Presentations &amp; Workshops by April Lombardi </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Van Gogh</a:t>
                      </a:r>
                    </a:p>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Michelangelo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002513459"/>
                  </a:ext>
                </a:extLst>
              </a:tr>
              <a:tr h="402348">
                <a:tc>
                  <a:txBody>
                    <a:bodyPr/>
                    <a:lstStyle/>
                    <a:p>
                      <a:pPr marL="0" marR="0">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7000"/>
                        </a:lnSpc>
                        <a:spcBef>
                          <a:spcPts val="0"/>
                        </a:spcBef>
                        <a:spcAft>
                          <a:spcPts val="0"/>
                        </a:spcAft>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84959630"/>
                  </a:ext>
                </a:extLst>
              </a:tr>
              <a:tr h="442744">
                <a:tc>
                  <a:txBody>
                    <a:bodyPr/>
                    <a:lstStyle/>
                    <a:p>
                      <a:pPr marL="0" marR="0" algn="ctr">
                        <a:lnSpc>
                          <a:spcPct val="106000"/>
                        </a:lnSpc>
                        <a:spcBef>
                          <a:spcPts val="0"/>
                        </a:spcBef>
                        <a:spcAft>
                          <a:spcPts val="0"/>
                        </a:spcAft>
                      </a:pPr>
                      <a:r>
                        <a:rPr lang="en-US" sz="1400" b="1" kern="1200" dirty="0">
                          <a:solidFill>
                            <a:srgbClr val="000000"/>
                          </a:solidFill>
                          <a:effectLst/>
                          <a:latin typeface="Roboto" panose="02000000000000000000" pitchFamily="2" charset="0"/>
                          <a:ea typeface="Roboto" panose="02000000000000000000" pitchFamily="2" charset="0"/>
                          <a:cs typeface="Arial" panose="020B0604020202020204" pitchFamily="34" charset="0"/>
                        </a:rPr>
                        <a:t>Total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$118,000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$120,309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67572346"/>
                  </a:ext>
                </a:extLst>
              </a:tr>
              <a:tr h="442744">
                <a:tc>
                  <a:txBody>
                    <a:bodyPr/>
                    <a:lstStyle/>
                    <a:p>
                      <a:pPr marL="0" marR="0" algn="ctr" fontAlgn="b">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79" marR="8079" marT="807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6000"/>
                        </a:lnSpc>
                        <a:spcBef>
                          <a:spcPts val="0"/>
                        </a:spcBef>
                        <a:spcAft>
                          <a:spcPts val="0"/>
                        </a:spcAft>
                      </a:pPr>
                      <a:r>
                        <a:rPr lang="en-US" sz="1400" kern="1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689127427"/>
                  </a:ext>
                </a:extLst>
              </a:tr>
              <a:tr h="442744">
                <a:tc>
                  <a:txBody>
                    <a:bodyPr/>
                    <a:lstStyle/>
                    <a:p>
                      <a:pPr marL="0" marR="0" algn="ctr" fontAlgn="b">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79" marR="8079" marT="807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US" sz="1400" b="1" dirty="0">
                        <a:effectLst/>
                        <a:latin typeface="Roboto" panose="02000000000000000000" pitchFamily="2" charset="0"/>
                        <a:ea typeface="Roboto" panose="02000000000000000000" pitchFamily="2" charset="0"/>
                        <a:cs typeface="Times New Roman" panose="02020603050405020304" pitchFamily="18" charset="0"/>
                      </a:endParaRPr>
                    </a:p>
                  </a:txBody>
                  <a:tcPr marL="58171" marR="58171" marT="807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09592232"/>
                  </a:ext>
                </a:extLst>
              </a:tr>
            </a:tbl>
          </a:graphicData>
        </a:graphic>
      </p:graphicFrame>
      <p:pic>
        <p:nvPicPr>
          <p:cNvPr id="9" name="Picture 8">
            <a:extLst>
              <a:ext uri="{FF2B5EF4-FFF2-40B4-BE49-F238E27FC236}">
                <a16:creationId xmlns:a16="http://schemas.microsoft.com/office/drawing/2014/main" id="{435CF07F-1C45-4912-8819-B469FA43067F}"/>
              </a:ext>
            </a:extLst>
          </p:cNvPr>
          <p:cNvPicPr/>
          <p:nvPr/>
        </p:nvPicPr>
        <p:blipFill>
          <a:blip r:embed="rId2"/>
          <a:stretch>
            <a:fillRect/>
          </a:stretch>
        </p:blipFill>
        <p:spPr>
          <a:xfrm>
            <a:off x="7029975" y="1282759"/>
            <a:ext cx="3615716" cy="1038549"/>
          </a:xfrm>
          <a:prstGeom prst="rect">
            <a:avLst/>
          </a:prstGeom>
        </p:spPr>
      </p:pic>
      <p:pic>
        <p:nvPicPr>
          <p:cNvPr id="10" name="Picture 9" descr="https://cdn.firespring.com/images/221dd90e-cabe-429e-b06a-6a4f2efae7a1.jpg">
            <a:extLst>
              <a:ext uri="{FF2B5EF4-FFF2-40B4-BE49-F238E27FC236}">
                <a16:creationId xmlns:a16="http://schemas.microsoft.com/office/drawing/2014/main" id="{12BBE737-CC2D-476D-B114-A0E75F4B2F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0401" y="4957894"/>
            <a:ext cx="3551337" cy="1770400"/>
          </a:xfrm>
          <a:prstGeom prst="rect">
            <a:avLst/>
          </a:prstGeom>
          <a:noFill/>
          <a:ln>
            <a:noFill/>
          </a:ln>
        </p:spPr>
      </p:pic>
      <p:pic>
        <p:nvPicPr>
          <p:cNvPr id="13" name="Picture 12" descr="https://d31hzlhk6di2h5.cloudfront.net/20201003/d2/af/b7/66/099631be17a7a3533dd0466e_1220x548.png">
            <a:extLst>
              <a:ext uri="{FF2B5EF4-FFF2-40B4-BE49-F238E27FC236}">
                <a16:creationId xmlns:a16="http://schemas.microsoft.com/office/drawing/2014/main" id="{428FBF1C-F1CF-4E6C-91F3-C7063E7DF0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975" y="3429000"/>
            <a:ext cx="3615716" cy="1512648"/>
          </a:xfrm>
          <a:prstGeom prst="rect">
            <a:avLst/>
          </a:prstGeom>
          <a:noFill/>
          <a:ln>
            <a:noFill/>
          </a:ln>
        </p:spPr>
      </p:pic>
      <p:pic>
        <p:nvPicPr>
          <p:cNvPr id="14" name="Picture 13" descr="https://d31hzlhk6di2h5.cloudfront.net/20210124/1d/e2/03/8d/aa7af6166cf9a4ef0f4f36e7_1220x550.png">
            <a:extLst>
              <a:ext uri="{FF2B5EF4-FFF2-40B4-BE49-F238E27FC236}">
                <a16:creationId xmlns:a16="http://schemas.microsoft.com/office/drawing/2014/main" id="{06265565-BD06-495A-B308-3291AE77533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975" y="2237785"/>
            <a:ext cx="3633470" cy="1638300"/>
          </a:xfrm>
          <a:prstGeom prst="rect">
            <a:avLst/>
          </a:prstGeom>
          <a:noFill/>
          <a:ln>
            <a:noFill/>
          </a:ln>
        </p:spPr>
      </p:pic>
    </p:spTree>
    <p:extLst>
      <p:ext uri="{BB962C8B-B14F-4D97-AF65-F5344CB8AC3E}">
        <p14:creationId xmlns:p14="http://schemas.microsoft.com/office/powerpoint/2010/main" val="279015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522" y="227759"/>
            <a:ext cx="5343240" cy="602166"/>
          </a:xfrm>
        </p:spPr>
        <p:txBody>
          <a:bodyPr>
            <a:normAutofit/>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1956013" y="1312235"/>
            <a:ext cx="6540843" cy="4102443"/>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sp>
        <p:nvSpPr>
          <p:cNvPr id="4" name="TextBox 3"/>
          <p:cNvSpPr txBox="1"/>
          <p:nvPr/>
        </p:nvSpPr>
        <p:spPr>
          <a:xfrm>
            <a:off x="422676" y="1741155"/>
            <a:ext cx="6192307" cy="523220"/>
          </a:xfrm>
          <a:prstGeom prst="rect">
            <a:avLst/>
          </a:prstGeom>
          <a:noFill/>
        </p:spPr>
        <p:txBody>
          <a:bodyPr wrap="square" rtlCol="0">
            <a:spAutoFit/>
          </a:bodyPr>
          <a:lstStyle/>
          <a:p>
            <a:pPr algn="just" eaLnBrk="0" hangingPunct="0"/>
            <a:endParaRPr lang="en-US" sz="1400" dirty="0">
              <a:latin typeface="Roboto" panose="02000000000000000000" pitchFamily="2" charset="0"/>
              <a:ea typeface="Roboto" panose="02000000000000000000" pitchFamily="2" charset="0"/>
            </a:endParaRPr>
          </a:p>
          <a:p>
            <a:pPr algn="just" eaLnBrk="0" hangingPunct="0"/>
            <a:endParaRPr lang="en-US" sz="1400" dirty="0">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2959486" y="203304"/>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19820" y="912934"/>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8DC2BB-2607-4BD3-87FE-ED59FAA5B895}"/>
              </a:ext>
            </a:extLst>
          </p:cNvPr>
          <p:cNvSpPr/>
          <p:nvPr/>
        </p:nvSpPr>
        <p:spPr>
          <a:xfrm>
            <a:off x="2114025" y="24426"/>
            <a:ext cx="6224818" cy="1200329"/>
          </a:xfrm>
          <a:prstGeom prst="rect">
            <a:avLst/>
          </a:prstGeom>
        </p:spPr>
        <p:txBody>
          <a:bodyPr wrap="square">
            <a:spAutoFit/>
          </a:bodyPr>
          <a:lstStyle/>
          <a:p>
            <a:pPr algn="ctr"/>
            <a:r>
              <a:rPr lang="en-US" dirty="0">
                <a:solidFill>
                  <a:srgbClr val="F36F20"/>
                </a:solidFill>
                <a:latin typeface="Roboto Medium" panose="02000000000000000000" pitchFamily="2" charset="0"/>
                <a:ea typeface="Roboto Medium" panose="02000000000000000000" pitchFamily="2" charset="0"/>
                <a:cs typeface="Roboto Medium" charset="0"/>
              </a:rPr>
              <a:t> </a:t>
            </a:r>
            <a:br>
              <a:rPr lang="en-US" dirty="0">
                <a:solidFill>
                  <a:srgbClr val="F36F20"/>
                </a:solidFill>
                <a:latin typeface="Roboto Medium" panose="02000000000000000000" pitchFamily="2" charset="0"/>
                <a:ea typeface="Roboto Medium" panose="02000000000000000000" pitchFamily="2" charset="0"/>
                <a:cs typeface="Roboto Medium" charset="0"/>
              </a:rPr>
            </a:br>
            <a:r>
              <a:rPr lang="en-US" dirty="0">
                <a:solidFill>
                  <a:srgbClr val="F36F20"/>
                </a:solidFill>
                <a:latin typeface="Roboto Medium" panose="02000000000000000000" pitchFamily="2" charset="0"/>
                <a:ea typeface="Roboto Medium" panose="02000000000000000000" pitchFamily="2" charset="0"/>
                <a:cs typeface="Roboto Medium" charset="0"/>
              </a:rPr>
              <a:t>RSS Staff </a:t>
            </a:r>
          </a:p>
          <a:p>
            <a:pPr algn="ctr"/>
            <a:r>
              <a:rPr lang="en-US" dirty="0">
                <a:solidFill>
                  <a:srgbClr val="F36F20"/>
                </a:solidFill>
                <a:latin typeface="Roboto Medium" panose="02000000000000000000" pitchFamily="2" charset="0"/>
                <a:ea typeface="Roboto Medium" panose="02000000000000000000" pitchFamily="2" charset="0"/>
                <a:cs typeface="Roboto Medium" charset="0"/>
              </a:rPr>
              <a:t>June 30, 2021</a:t>
            </a:r>
          </a:p>
          <a:p>
            <a:pPr algn="ctr"/>
            <a:endParaRPr lang="en-US" dirty="0"/>
          </a:p>
        </p:txBody>
      </p:sp>
      <p:sp>
        <p:nvSpPr>
          <p:cNvPr id="6" name="TextBox 5">
            <a:extLst>
              <a:ext uri="{FF2B5EF4-FFF2-40B4-BE49-F238E27FC236}">
                <a16:creationId xmlns:a16="http://schemas.microsoft.com/office/drawing/2014/main" id="{AC031BCF-BAE8-4317-8A7F-3ACFE91ACC65}"/>
              </a:ext>
            </a:extLst>
          </p:cNvPr>
          <p:cNvSpPr txBox="1"/>
          <p:nvPr/>
        </p:nvSpPr>
        <p:spPr>
          <a:xfrm>
            <a:off x="1956013" y="1428088"/>
            <a:ext cx="7784985" cy="4401205"/>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Betty Begley 		Executive Assistant</a:t>
            </a:r>
          </a:p>
          <a:p>
            <a:r>
              <a:rPr lang="en-US" sz="1400" dirty="0">
                <a:latin typeface="Roboto" panose="02000000000000000000" pitchFamily="2" charset="0"/>
                <a:ea typeface="Roboto" panose="02000000000000000000" pitchFamily="2" charset="0"/>
              </a:rPr>
              <a:t>Andria Cassidy, RN		Deputy Director </a:t>
            </a:r>
          </a:p>
          <a:p>
            <a:r>
              <a:rPr lang="en-US" sz="1400" dirty="0">
                <a:latin typeface="Roboto" panose="02000000000000000000" pitchFamily="2" charset="0"/>
                <a:ea typeface="Roboto" panose="02000000000000000000" pitchFamily="2" charset="0"/>
              </a:rPr>
              <a:t>Rebecca Cobbinah		Cook Manager</a:t>
            </a:r>
          </a:p>
          <a:p>
            <a:r>
              <a:rPr lang="en-US" sz="1400" dirty="0">
                <a:latin typeface="Roboto" panose="02000000000000000000" pitchFamily="2" charset="0"/>
                <a:ea typeface="Roboto" panose="02000000000000000000" pitchFamily="2" charset="0"/>
              </a:rPr>
              <a:t>Susan Cohn, LCSW 		Clinical Social Worker</a:t>
            </a:r>
          </a:p>
          <a:p>
            <a:r>
              <a:rPr lang="en-US" sz="1400" dirty="0">
                <a:latin typeface="Roboto" panose="02000000000000000000" pitchFamily="2" charset="0"/>
                <a:ea typeface="Roboto" panose="02000000000000000000" pitchFamily="2" charset="0"/>
              </a:rPr>
              <a:t>Julie Dalton 		Executive Director</a:t>
            </a:r>
          </a:p>
          <a:p>
            <a:r>
              <a:rPr lang="en-US" sz="1400" dirty="0">
                <a:latin typeface="Roboto" panose="02000000000000000000" pitchFamily="2" charset="0"/>
                <a:ea typeface="Roboto" panose="02000000000000000000" pitchFamily="2" charset="0"/>
              </a:rPr>
              <a:t>Barbara Denson 		Program Specialist/Horticultural Therapist</a:t>
            </a:r>
          </a:p>
          <a:p>
            <a:r>
              <a:rPr lang="en-US" sz="1400" dirty="0">
                <a:latin typeface="Roboto" panose="02000000000000000000" pitchFamily="2" charset="0"/>
                <a:ea typeface="Roboto" panose="02000000000000000000" pitchFamily="2" charset="0"/>
              </a:rPr>
              <a:t>Kevin Everett		Assistant Cook </a:t>
            </a:r>
          </a:p>
          <a:p>
            <a:r>
              <a:rPr lang="en-US" sz="1400" dirty="0">
                <a:latin typeface="Roboto" panose="02000000000000000000" pitchFamily="2" charset="0"/>
                <a:ea typeface="Roboto" panose="02000000000000000000" pitchFamily="2" charset="0"/>
              </a:rPr>
              <a:t>Sharif Graham		Driver </a:t>
            </a:r>
          </a:p>
          <a:p>
            <a:r>
              <a:rPr lang="en-US" sz="1400" dirty="0">
                <a:latin typeface="Roboto" panose="02000000000000000000" pitchFamily="2" charset="0"/>
                <a:ea typeface="Roboto" panose="02000000000000000000" pitchFamily="2" charset="0"/>
              </a:rPr>
              <a:t>Purnelle Henry		Program Aide Adult Day Care Programming</a:t>
            </a:r>
          </a:p>
          <a:p>
            <a:r>
              <a:rPr lang="en-US" sz="1400" dirty="0">
                <a:latin typeface="Roboto" panose="02000000000000000000" pitchFamily="2" charset="0"/>
                <a:ea typeface="Roboto" panose="02000000000000000000" pitchFamily="2" charset="0"/>
              </a:rPr>
              <a:t>Alex Hulinsky, RN		Registered Nurse  </a:t>
            </a:r>
          </a:p>
          <a:p>
            <a:r>
              <a:rPr lang="en-US" sz="1400" dirty="0">
                <a:latin typeface="Roboto" panose="02000000000000000000" pitchFamily="2" charset="0"/>
                <a:ea typeface="Roboto" panose="02000000000000000000" pitchFamily="2" charset="0"/>
              </a:rPr>
              <a:t>Heidi Miner 		Kitchen Aide</a:t>
            </a:r>
          </a:p>
          <a:p>
            <a:r>
              <a:rPr lang="en-US" sz="1400" dirty="0">
                <a:latin typeface="Roboto" panose="02000000000000000000" pitchFamily="2" charset="0"/>
                <a:ea typeface="Roboto" panose="02000000000000000000" pitchFamily="2" charset="0"/>
              </a:rPr>
              <a:t>Selina Ng, LMSW		Social Worker</a:t>
            </a:r>
          </a:p>
          <a:p>
            <a:r>
              <a:rPr lang="en-US" sz="1400" dirty="0">
                <a:latin typeface="Roboto" panose="02000000000000000000" pitchFamily="2" charset="0"/>
                <a:ea typeface="Roboto" panose="02000000000000000000" pitchFamily="2" charset="0"/>
              </a:rPr>
              <a:t>Margie Schustack		Director of Communications &amp; Programs </a:t>
            </a:r>
          </a:p>
          <a:p>
            <a:r>
              <a:rPr lang="en-US" sz="1400" dirty="0">
                <a:latin typeface="Roboto" panose="02000000000000000000" pitchFamily="2" charset="0"/>
                <a:ea typeface="Roboto" panose="02000000000000000000" pitchFamily="2" charset="0"/>
              </a:rPr>
              <a:t>Maritza Silva		Activities Coordinator</a:t>
            </a:r>
          </a:p>
          <a:p>
            <a:r>
              <a:rPr lang="en-US" sz="1400" dirty="0">
                <a:latin typeface="Roboto" panose="02000000000000000000" pitchFamily="2" charset="0"/>
                <a:ea typeface="Roboto" panose="02000000000000000000" pitchFamily="2" charset="0"/>
              </a:rPr>
              <a:t>Audrey Swanson		Director Adult Day &amp; Caregiver Services </a:t>
            </a:r>
          </a:p>
          <a:p>
            <a:r>
              <a:rPr lang="en-US" sz="1400" dirty="0">
                <a:latin typeface="Roboto" panose="02000000000000000000" pitchFamily="2" charset="0"/>
                <a:ea typeface="Roboto" panose="02000000000000000000" pitchFamily="2" charset="0"/>
              </a:rPr>
              <a:t>Jose Torres		Custodian </a:t>
            </a:r>
          </a:p>
          <a:p>
            <a:r>
              <a:rPr lang="en-US" sz="1400" dirty="0">
                <a:latin typeface="Roboto" panose="02000000000000000000" pitchFamily="2" charset="0"/>
                <a:ea typeface="Roboto" panose="02000000000000000000" pitchFamily="2" charset="0"/>
              </a:rPr>
              <a:t>Yvonne Velazquez- Rosa 	Transportation &amp; Volunteer Coordinator</a:t>
            </a:r>
          </a:p>
          <a:p>
            <a:r>
              <a:rPr lang="en-US" sz="1400" dirty="0">
                <a:latin typeface="Roboto" panose="02000000000000000000" pitchFamily="2" charset="0"/>
                <a:ea typeface="Roboto" panose="02000000000000000000" pitchFamily="2" charset="0"/>
              </a:rPr>
              <a:t>Renee Williamson 		Personal Care Aide Adult Day Care Program  </a:t>
            </a:r>
          </a:p>
          <a:p>
            <a:endParaRPr lang="en-US" sz="1400" dirty="0">
              <a:latin typeface="Roboto" panose="02000000000000000000" pitchFamily="2" charset="0"/>
              <a:ea typeface="Roboto" panose="02000000000000000000" pitchFamily="2" charset="0"/>
            </a:endParaRPr>
          </a:p>
          <a:p>
            <a:r>
              <a:rPr lang="en-US" sz="14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119249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18" y="326732"/>
            <a:ext cx="6038335" cy="535459"/>
          </a:xfrm>
        </p:spPr>
        <p:txBody>
          <a:bodyPr>
            <a:normAutofit/>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74141" y="1178011"/>
            <a:ext cx="6540843" cy="4102443"/>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sp>
        <p:nvSpPr>
          <p:cNvPr id="4" name="TextBox 3"/>
          <p:cNvSpPr txBox="1"/>
          <p:nvPr/>
        </p:nvSpPr>
        <p:spPr>
          <a:xfrm>
            <a:off x="422676" y="1741155"/>
            <a:ext cx="6192307" cy="523220"/>
          </a:xfrm>
          <a:prstGeom prst="rect">
            <a:avLst/>
          </a:prstGeom>
          <a:noFill/>
        </p:spPr>
        <p:txBody>
          <a:bodyPr wrap="square" rtlCol="0">
            <a:spAutoFit/>
          </a:bodyPr>
          <a:lstStyle/>
          <a:p>
            <a:pPr algn="just" eaLnBrk="0" hangingPunct="0"/>
            <a:endParaRPr lang="en-US" sz="1400" dirty="0">
              <a:latin typeface="Roboto" panose="02000000000000000000" pitchFamily="2" charset="0"/>
              <a:ea typeface="Roboto" panose="02000000000000000000" pitchFamily="2" charset="0"/>
            </a:endParaRPr>
          </a:p>
          <a:p>
            <a:pPr algn="just" eaLnBrk="0" hangingPunct="0"/>
            <a:endParaRPr lang="en-US" sz="1400" dirty="0">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2959486" y="203304"/>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36598" y="1315606"/>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8DC2BB-2607-4BD3-87FE-ED59FAA5B895}"/>
              </a:ext>
            </a:extLst>
          </p:cNvPr>
          <p:cNvSpPr/>
          <p:nvPr/>
        </p:nvSpPr>
        <p:spPr>
          <a:xfrm>
            <a:off x="2300508" y="255373"/>
            <a:ext cx="6038335" cy="923330"/>
          </a:xfrm>
          <a:prstGeom prst="rect">
            <a:avLst/>
          </a:prstGeom>
        </p:spPr>
        <p:txBody>
          <a:bodyPr wrap="square">
            <a:spAutoFit/>
          </a:bodyPr>
          <a:lstStyle/>
          <a:p>
            <a:pPr algn="ctr"/>
            <a:br>
              <a:rPr lang="en-US" dirty="0">
                <a:solidFill>
                  <a:srgbClr val="F36F20"/>
                </a:solidFill>
                <a:latin typeface="Roboto Medium" panose="02000000000000000000" pitchFamily="2" charset="0"/>
                <a:ea typeface="Roboto Medium" panose="02000000000000000000" pitchFamily="2" charset="0"/>
                <a:cs typeface="Roboto Medium" charset="0"/>
              </a:rPr>
            </a:br>
            <a:r>
              <a:rPr lang="en-US" dirty="0">
                <a:solidFill>
                  <a:srgbClr val="F36F20"/>
                </a:solidFill>
                <a:latin typeface="Roboto Medium" panose="02000000000000000000" pitchFamily="2" charset="0"/>
                <a:ea typeface="Roboto Medium" panose="02000000000000000000" pitchFamily="2" charset="0"/>
                <a:cs typeface="Roboto Medium" charset="0"/>
              </a:rPr>
              <a:t>RSS Board Members</a:t>
            </a:r>
          </a:p>
          <a:p>
            <a:pPr algn="ctr"/>
            <a:r>
              <a:rPr lang="en-US" dirty="0">
                <a:solidFill>
                  <a:srgbClr val="F36F20"/>
                </a:solidFill>
                <a:latin typeface="Roboto Medium" panose="02000000000000000000" pitchFamily="2" charset="0"/>
                <a:ea typeface="Roboto Medium" panose="02000000000000000000" pitchFamily="2" charset="0"/>
                <a:cs typeface="Roboto Medium" charset="0"/>
              </a:rPr>
              <a:t>June 2021  </a:t>
            </a:r>
            <a:endParaRPr lang="en-US" dirty="0"/>
          </a:p>
        </p:txBody>
      </p:sp>
      <p:sp>
        <p:nvSpPr>
          <p:cNvPr id="10" name="TextBox 9">
            <a:extLst>
              <a:ext uri="{FF2B5EF4-FFF2-40B4-BE49-F238E27FC236}">
                <a16:creationId xmlns:a16="http://schemas.microsoft.com/office/drawing/2014/main" id="{D020A08D-056A-4838-808E-C179DB9F64BF}"/>
              </a:ext>
            </a:extLst>
          </p:cNvPr>
          <p:cNvSpPr txBox="1"/>
          <p:nvPr/>
        </p:nvSpPr>
        <p:spPr>
          <a:xfrm>
            <a:off x="696285" y="1494523"/>
            <a:ext cx="9320199" cy="424731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 </a:t>
            </a:r>
          </a:p>
          <a:p>
            <a:pPr algn="ctr"/>
            <a:r>
              <a:rPr lang="en-US" sz="1050" b="1" dirty="0">
                <a:latin typeface="Roboto" panose="02000000000000000000" pitchFamily="2" charset="0"/>
                <a:ea typeface="Roboto" panose="02000000000000000000" pitchFamily="2" charset="0"/>
              </a:rPr>
              <a:t>BOARD OF DIRECTORS</a:t>
            </a:r>
          </a:p>
          <a:p>
            <a:pPr algn="ctr"/>
            <a:r>
              <a:rPr lang="en-US" sz="1050" b="1" dirty="0">
                <a:latin typeface="Roboto" panose="02000000000000000000" pitchFamily="2" charset="0"/>
                <a:ea typeface="Roboto" panose="02000000000000000000" pitchFamily="2" charset="0"/>
              </a:rPr>
              <a:t>PRESIDENT:  KERI CRAYNE, MPH, RD</a:t>
            </a:r>
          </a:p>
          <a:p>
            <a:pPr algn="ctr"/>
            <a:r>
              <a:rPr lang="en-US" sz="1050" b="1" dirty="0">
                <a:latin typeface="Roboto" panose="02000000000000000000" pitchFamily="2" charset="0"/>
                <a:ea typeface="Roboto" panose="02000000000000000000" pitchFamily="2" charset="0"/>
              </a:rPr>
              <a:t>FORMER PRESIDENT:  RHEA DORNBUSH, Ph.D., MPH</a:t>
            </a:r>
          </a:p>
          <a:p>
            <a:pPr algn="ctr"/>
            <a:r>
              <a:rPr lang="en-US" sz="1050" b="1" dirty="0">
                <a:latin typeface="Roboto" panose="02000000000000000000" pitchFamily="2" charset="0"/>
                <a:ea typeface="Roboto" panose="02000000000000000000" pitchFamily="2" charset="0"/>
              </a:rPr>
              <a:t>VICE PRESIDENT:   HELEN MORIK, MPH</a:t>
            </a:r>
          </a:p>
          <a:p>
            <a:pPr algn="ctr"/>
            <a:r>
              <a:rPr lang="en-US" sz="1050" b="1" dirty="0">
                <a:latin typeface="Roboto" panose="02000000000000000000" pitchFamily="2" charset="0"/>
                <a:ea typeface="Roboto" panose="02000000000000000000" pitchFamily="2" charset="0"/>
              </a:rPr>
              <a:t>RECORDING SECRETARY:   JOAN HAAHR, Ph.D.</a:t>
            </a:r>
          </a:p>
          <a:p>
            <a:pPr algn="ctr"/>
            <a:r>
              <a:rPr lang="en-US" sz="1050" b="1" dirty="0">
                <a:latin typeface="Roboto" panose="02000000000000000000" pitchFamily="2" charset="0"/>
                <a:ea typeface="Roboto" panose="02000000000000000000" pitchFamily="2" charset="0"/>
              </a:rPr>
              <a:t>CORRESPONDING SECRETARY:   JUDITH KRAMER</a:t>
            </a:r>
          </a:p>
          <a:p>
            <a:pPr algn="ctr"/>
            <a:r>
              <a:rPr lang="en-US" sz="1050" b="1" dirty="0">
                <a:latin typeface="Roboto" panose="02000000000000000000" pitchFamily="2" charset="0"/>
                <a:ea typeface="Roboto" panose="02000000000000000000" pitchFamily="2" charset="0"/>
              </a:rPr>
              <a:t>TREASURER:   ANTHONY MAHLER </a:t>
            </a:r>
          </a:p>
          <a:p>
            <a:pPr algn="ctr"/>
            <a:endParaRPr lang="en-US" sz="1050" b="1" dirty="0">
              <a:latin typeface="Roboto" panose="02000000000000000000" pitchFamily="2" charset="0"/>
              <a:ea typeface="Roboto" panose="02000000000000000000" pitchFamily="2" charset="0"/>
            </a:endParaRPr>
          </a:p>
          <a:p>
            <a:pPr algn="ctr"/>
            <a:r>
              <a:rPr lang="en-US" sz="1050" b="1" dirty="0">
                <a:latin typeface="Roboto" panose="02000000000000000000" pitchFamily="2" charset="0"/>
                <a:ea typeface="Roboto" panose="02000000000000000000" pitchFamily="2" charset="0"/>
              </a:rPr>
              <a:t>ALEC DIACOU</a:t>
            </a:r>
          </a:p>
          <a:p>
            <a:pPr algn="ctr"/>
            <a:r>
              <a:rPr lang="en-US" sz="1050" b="1" dirty="0">
                <a:latin typeface="Roboto" panose="02000000000000000000" pitchFamily="2" charset="0"/>
                <a:ea typeface="Roboto" panose="02000000000000000000" pitchFamily="2" charset="0"/>
              </a:rPr>
              <a:t>PAUL DUNPHEY, MBA</a:t>
            </a:r>
          </a:p>
          <a:p>
            <a:pPr algn="ctr"/>
            <a:r>
              <a:rPr lang="en-US" sz="1050" b="1" dirty="0">
                <a:latin typeface="Roboto" panose="02000000000000000000" pitchFamily="2" charset="0"/>
                <a:ea typeface="Roboto" panose="02000000000000000000" pitchFamily="2" charset="0"/>
              </a:rPr>
              <a:t>FRANCES FREEDMAN, MSW </a:t>
            </a:r>
          </a:p>
          <a:p>
            <a:pPr algn="ctr"/>
            <a:r>
              <a:rPr lang="en-US" sz="1050" b="1" dirty="0">
                <a:latin typeface="Roboto" panose="02000000000000000000" pitchFamily="2" charset="0"/>
                <a:ea typeface="Roboto" panose="02000000000000000000" pitchFamily="2" charset="0"/>
              </a:rPr>
              <a:t>RUTH FRIENDLY</a:t>
            </a:r>
          </a:p>
          <a:p>
            <a:pPr algn="ctr"/>
            <a:r>
              <a:rPr lang="en-US" sz="1050" b="1" dirty="0">
                <a:latin typeface="Roboto" panose="02000000000000000000" pitchFamily="2" charset="0"/>
                <a:ea typeface="Roboto" panose="02000000000000000000" pitchFamily="2" charset="0"/>
              </a:rPr>
              <a:t>JOAN HAAHR, Ph.D.</a:t>
            </a:r>
          </a:p>
          <a:p>
            <a:pPr algn="ctr"/>
            <a:r>
              <a:rPr lang="en-US" sz="1050" b="1" dirty="0">
                <a:latin typeface="Roboto" panose="02000000000000000000" pitchFamily="2" charset="0"/>
                <a:ea typeface="Roboto" panose="02000000000000000000" pitchFamily="2" charset="0"/>
              </a:rPr>
              <a:t>MYRA KAUFMAN</a:t>
            </a:r>
          </a:p>
          <a:p>
            <a:pPr algn="ctr"/>
            <a:r>
              <a:rPr lang="en-US" sz="1050" b="1" dirty="0">
                <a:latin typeface="Roboto" panose="02000000000000000000" pitchFamily="2" charset="0"/>
                <a:ea typeface="Roboto" panose="02000000000000000000" pitchFamily="2" charset="0"/>
              </a:rPr>
              <a:t>THOMAS MORE KELLY, Ph.D.</a:t>
            </a:r>
          </a:p>
          <a:p>
            <a:pPr algn="ctr"/>
            <a:r>
              <a:rPr lang="en-US" sz="1050" b="1" dirty="0">
                <a:latin typeface="Roboto" panose="02000000000000000000" pitchFamily="2" charset="0"/>
                <a:ea typeface="Roboto" panose="02000000000000000000" pitchFamily="2" charset="0"/>
              </a:rPr>
              <a:t>MARTHA KOSYK</a:t>
            </a:r>
          </a:p>
          <a:p>
            <a:pPr algn="ctr"/>
            <a:r>
              <a:rPr lang="en-US" sz="1050" b="1" dirty="0">
                <a:latin typeface="Roboto" panose="02000000000000000000" pitchFamily="2" charset="0"/>
                <a:ea typeface="Roboto" panose="02000000000000000000" pitchFamily="2" charset="0"/>
              </a:rPr>
              <a:t>JUDITH KRAMER</a:t>
            </a:r>
          </a:p>
          <a:p>
            <a:pPr algn="ctr"/>
            <a:r>
              <a:rPr lang="en-US" sz="1050" b="1" dirty="0">
                <a:latin typeface="Roboto" panose="02000000000000000000" pitchFamily="2" charset="0"/>
                <a:ea typeface="Roboto" panose="02000000000000000000" pitchFamily="2" charset="0"/>
              </a:rPr>
              <a:t>STEPHANIE P. MERMIN, MA</a:t>
            </a:r>
          </a:p>
          <a:p>
            <a:pPr algn="ctr"/>
            <a:r>
              <a:rPr lang="en-US" sz="1050" b="1" dirty="0">
                <a:latin typeface="Roboto" panose="02000000000000000000" pitchFamily="2" charset="0"/>
                <a:ea typeface="Roboto" panose="02000000000000000000" pitchFamily="2" charset="0"/>
              </a:rPr>
              <a:t>LISA MOREIRA</a:t>
            </a:r>
          </a:p>
          <a:p>
            <a:pPr algn="ctr"/>
            <a:r>
              <a:rPr lang="en-US" sz="1050" b="1" dirty="0">
                <a:latin typeface="Roboto" panose="02000000000000000000" pitchFamily="2" charset="0"/>
                <a:ea typeface="Roboto" panose="02000000000000000000" pitchFamily="2" charset="0"/>
              </a:rPr>
              <a:t>HELEN MORIK, MPH</a:t>
            </a:r>
          </a:p>
          <a:p>
            <a:pPr algn="ctr"/>
            <a:r>
              <a:rPr lang="en-US" sz="1050" b="1" dirty="0">
                <a:latin typeface="Roboto" panose="02000000000000000000" pitchFamily="2" charset="0"/>
                <a:ea typeface="Roboto" panose="02000000000000000000" pitchFamily="2" charset="0"/>
              </a:rPr>
              <a:t>JOHANNA ODRICH, DR. PH</a:t>
            </a:r>
          </a:p>
          <a:p>
            <a:pPr algn="ctr"/>
            <a:r>
              <a:rPr lang="en-US" sz="1050" b="1" dirty="0">
                <a:latin typeface="Roboto" panose="02000000000000000000" pitchFamily="2" charset="0"/>
                <a:ea typeface="Roboto" panose="02000000000000000000" pitchFamily="2" charset="0"/>
              </a:rPr>
              <a:t>ROBERT J. RUBINSTEIN, ESQ.</a:t>
            </a:r>
          </a:p>
          <a:p>
            <a:pPr algn="ctr"/>
            <a:r>
              <a:rPr lang="en-US" sz="1050" b="1" dirty="0">
                <a:latin typeface="Roboto" panose="02000000000000000000" pitchFamily="2" charset="0"/>
                <a:ea typeface="Roboto" panose="02000000000000000000" pitchFamily="2" charset="0"/>
              </a:rPr>
              <a:t>IRENE SMOOKLER</a:t>
            </a:r>
          </a:p>
          <a:p>
            <a:pPr algn="ctr"/>
            <a:r>
              <a:rPr lang="en-US" sz="1050" b="1" dirty="0">
                <a:latin typeface="Roboto" panose="02000000000000000000" pitchFamily="2" charset="0"/>
                <a:ea typeface="Roboto" panose="02000000000000000000" pitchFamily="2" charset="0"/>
              </a:rPr>
              <a:t>HON. DAVID STADTMAUER</a:t>
            </a:r>
          </a:p>
        </p:txBody>
      </p:sp>
    </p:spTree>
    <p:extLst>
      <p:ext uri="{BB962C8B-B14F-4D97-AF65-F5344CB8AC3E}">
        <p14:creationId xmlns:p14="http://schemas.microsoft.com/office/powerpoint/2010/main" val="282792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48" y="319434"/>
            <a:ext cx="6038335" cy="535459"/>
          </a:xfrm>
        </p:spPr>
        <p:txBody>
          <a:bodyPr>
            <a:normAutofit fontScale="90000"/>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Covid Response</a:t>
            </a:r>
            <a:br>
              <a:rPr lang="en-US" sz="1800" dirty="0">
                <a:solidFill>
                  <a:srgbClr val="F36F20"/>
                </a:solidFill>
                <a:latin typeface="Roboto Medium" panose="02000000000000000000" pitchFamily="2" charset="0"/>
                <a:ea typeface="Roboto Medium" panose="02000000000000000000" pitchFamily="2" charset="0"/>
                <a:cs typeface="Roboto Medium" charset="0"/>
              </a:rPr>
            </a:br>
            <a:r>
              <a:rPr lang="en-US" sz="1800" dirty="0">
                <a:solidFill>
                  <a:srgbClr val="F36F20"/>
                </a:solidFill>
                <a:latin typeface="Roboto Medium" panose="02000000000000000000" pitchFamily="2" charset="0"/>
                <a:ea typeface="Roboto Medium" panose="02000000000000000000" pitchFamily="2" charset="0"/>
                <a:cs typeface="Roboto Medium" charset="0"/>
              </a:rPr>
              <a:t> RSS A Virtual Center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74141" y="1178011"/>
            <a:ext cx="6993924" cy="5445211"/>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1459467" y="255373"/>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59467" y="84174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3587" y="1141085"/>
            <a:ext cx="6402827" cy="4832092"/>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For all of FY21 RSS’s “physical doors” remained closed due to the pandemic. During this unprecedented time, RSS’ commitment to our mission didn’t change.  RSS’ goal was to keep our members, safe, connected and informed. RSS expanded its virtual programming and continued to provide much needed assistance to our clients. Food insecurity challenges, accessing vaccinations, and addressing the issues of social isolation were key components of these efforts. </a:t>
            </a: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RSS continued to make a difference in the lives of older adults in the Northwest Bronx providing </a:t>
            </a:r>
            <a:r>
              <a:rPr lang="en-US" sz="1400" b="1" i="1" dirty="0">
                <a:latin typeface="Roboto" panose="02000000000000000000" pitchFamily="2" charset="0"/>
                <a:ea typeface="Roboto" panose="02000000000000000000" pitchFamily="2" charset="0"/>
              </a:rPr>
              <a:t>mission critical services </a:t>
            </a:r>
            <a:r>
              <a:rPr lang="en-US" sz="1400" dirty="0">
                <a:latin typeface="Roboto" panose="02000000000000000000" pitchFamily="2" charset="0"/>
                <a:ea typeface="Roboto" panose="02000000000000000000" pitchFamily="2" charset="0"/>
              </a:rPr>
              <a:t>during the COVID pandemic.  While no longer able to provide on-site group activities, RSS provided key social work and mental health services, as well as, virtual programming. </a:t>
            </a:r>
            <a:r>
              <a:rPr lang="en-US" sz="1400" b="1" i="1" dirty="0">
                <a:latin typeface="Roboto" panose="02000000000000000000" pitchFamily="2" charset="0"/>
                <a:ea typeface="Roboto" panose="02000000000000000000" pitchFamily="2" charset="0"/>
              </a:rPr>
              <a:t>In FY 21 RSS staff and volunteers made over 16,000 wellness calls to our clients. RSS offered over 50 classes a month engaging an average of  500 people per month. </a:t>
            </a:r>
            <a:r>
              <a:rPr lang="en-US" sz="1400" dirty="0">
                <a:latin typeface="Roboto" panose="02000000000000000000" pitchFamily="2" charset="0"/>
                <a:ea typeface="Roboto" panose="02000000000000000000" pitchFamily="2" charset="0"/>
              </a:rPr>
              <a:t>These vital classes keep older adults physically fit and emotionally engaged. </a:t>
            </a: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hlinkClick r:id="rId2"/>
              </a:rPr>
              <a:t>https://rssny.org/classes-calendar.html</a:t>
            </a:r>
            <a:endParaRPr lang="en-US" sz="1400" dirty="0">
              <a:latin typeface="Roboto" panose="02000000000000000000" pitchFamily="2" charset="0"/>
              <a:ea typeface="Roboto" panose="02000000000000000000" pitchFamily="2" charset="0"/>
            </a:endParaRP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Virtual programming gives us the opportunity to reach a wider cohort of older adults both locally and throughout the city and state. </a:t>
            </a:r>
            <a:r>
              <a:rPr lang="en-US" sz="1400" dirty="0">
                <a:highlight>
                  <a:srgbClr val="FFFF00"/>
                </a:highlight>
                <a:latin typeface="Roboto" panose="02000000000000000000" pitchFamily="2" charset="0"/>
                <a:ea typeface="Roboto" panose="02000000000000000000" pitchFamily="2" charset="0"/>
              </a:rPr>
              <a:t> </a:t>
            </a:r>
          </a:p>
          <a:p>
            <a:pPr algn="just"/>
            <a:endParaRPr lang="en-US" sz="1400" dirty="0">
              <a:latin typeface="Roboto" panose="02000000000000000000" pitchFamily="2" charset="0"/>
              <a:ea typeface="Roboto" panose="02000000000000000000" pitchFamily="2" charset="0"/>
            </a:endParaRPr>
          </a:p>
        </p:txBody>
      </p:sp>
      <p:pic>
        <p:nvPicPr>
          <p:cNvPr id="12" name="Picture 11">
            <a:extLst>
              <a:ext uri="{FF2B5EF4-FFF2-40B4-BE49-F238E27FC236}">
                <a16:creationId xmlns:a16="http://schemas.microsoft.com/office/drawing/2014/main" id="{885CF0DF-F09E-4033-AA9B-CE604D9D96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0419" y="63046"/>
            <a:ext cx="2377440" cy="1983740"/>
          </a:xfrm>
          <a:prstGeom prst="rect">
            <a:avLst/>
          </a:prstGeom>
          <a:noFill/>
          <a:ln w="38100">
            <a:solidFill>
              <a:schemeClr val="accent6">
                <a:lumMod val="75000"/>
              </a:schemeClr>
            </a:solidFill>
          </a:ln>
        </p:spPr>
      </p:pic>
      <p:pic>
        <p:nvPicPr>
          <p:cNvPr id="13" name="Picture 12">
            <a:extLst>
              <a:ext uri="{FF2B5EF4-FFF2-40B4-BE49-F238E27FC236}">
                <a16:creationId xmlns:a16="http://schemas.microsoft.com/office/drawing/2014/main" id="{55370099-AC68-408B-BC0B-894B61C9F9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95860" y="2046786"/>
            <a:ext cx="3702341" cy="2212940"/>
          </a:xfrm>
          <a:prstGeom prst="rect">
            <a:avLst/>
          </a:prstGeom>
          <a:noFill/>
          <a:ln>
            <a:noFill/>
          </a:ln>
        </p:spPr>
      </p:pic>
      <p:sp>
        <p:nvSpPr>
          <p:cNvPr id="4" name="TextBox 3">
            <a:extLst>
              <a:ext uri="{FF2B5EF4-FFF2-40B4-BE49-F238E27FC236}">
                <a16:creationId xmlns:a16="http://schemas.microsoft.com/office/drawing/2014/main" id="{05E0A9DF-2AD2-4A57-8E66-A3C2E725C536}"/>
              </a:ext>
            </a:extLst>
          </p:cNvPr>
          <p:cNvSpPr txBox="1"/>
          <p:nvPr/>
        </p:nvSpPr>
        <p:spPr>
          <a:xfrm>
            <a:off x="7575258" y="4320330"/>
            <a:ext cx="4049265" cy="2246769"/>
          </a:xfrm>
          <a:prstGeom prst="rect">
            <a:avLst/>
          </a:prstGeom>
          <a:noFill/>
        </p:spPr>
        <p:txBody>
          <a:bodyPr wrap="square" rtlCol="0">
            <a:spAutoFit/>
          </a:bodyPr>
          <a:lstStyle/>
          <a:p>
            <a:pPr algn="just"/>
            <a:r>
              <a:rPr lang="en-US" sz="1400" b="1" i="1" dirty="0">
                <a:latin typeface="Roboto" panose="02000000000000000000" pitchFamily="2" charset="0"/>
                <a:ea typeface="Roboto" panose="02000000000000000000" pitchFamily="2" charset="0"/>
              </a:rPr>
              <a:t>Deputy Director, Andria Cassidy, RN </a:t>
            </a:r>
            <a:r>
              <a:rPr lang="en-US" sz="1400" dirty="0">
                <a:latin typeface="Roboto" panose="02000000000000000000" pitchFamily="2" charset="0"/>
                <a:ea typeface="Roboto" panose="02000000000000000000" pitchFamily="2" charset="0"/>
              </a:rPr>
              <a:t>oversees center operations ensuring compliance with city contracts.  She supervises center staff her clinical skills are invaluable. In addition to the center Andria oversees our Geriatric Mental Health Initiative and the Healthy Communities Initiative, as well as, the Northwest Bronx Food Justice Program.  Her background in adult education makes her invaluable in designing programs.</a:t>
            </a:r>
            <a:endParaRPr lang="en-US" dirty="0"/>
          </a:p>
        </p:txBody>
      </p:sp>
    </p:spTree>
    <p:extLst>
      <p:ext uri="{BB962C8B-B14F-4D97-AF65-F5344CB8AC3E}">
        <p14:creationId xmlns:p14="http://schemas.microsoft.com/office/powerpoint/2010/main" val="145770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48" y="319434"/>
            <a:ext cx="6038335" cy="535459"/>
          </a:xfrm>
        </p:spPr>
        <p:txBody>
          <a:bodyPr>
            <a:normAutofit fontScale="90000"/>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Covid Response</a:t>
            </a:r>
            <a:br>
              <a:rPr lang="en-US" sz="1800" dirty="0">
                <a:solidFill>
                  <a:srgbClr val="F36F20"/>
                </a:solidFill>
                <a:latin typeface="Roboto Medium" panose="02000000000000000000" pitchFamily="2" charset="0"/>
                <a:ea typeface="Roboto Medium" panose="02000000000000000000" pitchFamily="2" charset="0"/>
                <a:cs typeface="Roboto Medium" charset="0"/>
              </a:rPr>
            </a:br>
            <a:r>
              <a:rPr lang="en-US" sz="1800" dirty="0">
                <a:solidFill>
                  <a:srgbClr val="F36F20"/>
                </a:solidFill>
                <a:latin typeface="Roboto Medium" panose="02000000000000000000" pitchFamily="2" charset="0"/>
                <a:ea typeface="Roboto Medium" panose="02000000000000000000" pitchFamily="2" charset="0"/>
                <a:cs typeface="Roboto Medium" charset="0"/>
              </a:rPr>
              <a:t> RSS A Virtual Center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74141" y="1178011"/>
            <a:ext cx="6993924" cy="5445211"/>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1459467" y="255373"/>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59467" y="84174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pic>
        <p:nvPicPr>
          <p:cNvPr id="11" name="Picture 10" descr="\\rss-srv-01\Users\jdalton\Documents\My Pictures\GetFoodLogo.png">
            <a:extLst>
              <a:ext uri="{FF2B5EF4-FFF2-40B4-BE49-F238E27FC236}">
                <a16:creationId xmlns:a16="http://schemas.microsoft.com/office/drawing/2014/main" id="{325020CC-5E8C-40BA-9CED-12D6F51463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241" y="1358013"/>
            <a:ext cx="3067685" cy="785495"/>
          </a:xfrm>
          <a:prstGeom prst="rect">
            <a:avLst/>
          </a:prstGeom>
          <a:noFill/>
          <a:ln>
            <a:noFill/>
          </a:ln>
        </p:spPr>
      </p:pic>
      <p:sp>
        <p:nvSpPr>
          <p:cNvPr id="5" name="Rectangle 4">
            <a:extLst>
              <a:ext uri="{FF2B5EF4-FFF2-40B4-BE49-F238E27FC236}">
                <a16:creationId xmlns:a16="http://schemas.microsoft.com/office/drawing/2014/main" id="{FA1DD86E-64B2-4475-A692-AD1AFA252382}"/>
              </a:ext>
            </a:extLst>
          </p:cNvPr>
          <p:cNvSpPr/>
          <p:nvPr/>
        </p:nvSpPr>
        <p:spPr>
          <a:xfrm>
            <a:off x="649583" y="2200826"/>
            <a:ext cx="6096000" cy="1600438"/>
          </a:xfrm>
          <a:prstGeom prst="rect">
            <a:avLst/>
          </a:prstGeom>
        </p:spPr>
        <p:txBody>
          <a:bodyPr>
            <a:spAutoFit/>
          </a:bodyPr>
          <a:lstStyle/>
          <a:p>
            <a:pPr algn="just"/>
            <a:r>
              <a:rPr lang="en-US" sz="1400" dirty="0">
                <a:latin typeface="Roboto" panose="02000000000000000000" pitchFamily="2" charset="0"/>
                <a:ea typeface="Calibri" panose="020F0502020204030204" pitchFamily="34" charset="0"/>
                <a:cs typeface="Calibri" panose="020F0502020204030204" pitchFamily="34" charset="0"/>
              </a:rPr>
              <a:t>RSS was an authorized enroller for the </a:t>
            </a:r>
            <a:r>
              <a:rPr lang="en-US" sz="1400" b="1" i="1" dirty="0">
                <a:latin typeface="Roboto" panose="02000000000000000000" pitchFamily="2" charset="0"/>
                <a:ea typeface="Calibri" panose="020F0502020204030204" pitchFamily="34" charset="0"/>
                <a:cs typeface="Calibri" panose="020F0502020204030204" pitchFamily="34" charset="0"/>
              </a:rPr>
              <a:t>NYC Get Food Program. </a:t>
            </a:r>
            <a:r>
              <a:rPr lang="en-US" sz="1400" dirty="0">
                <a:latin typeface="Roboto" panose="02000000000000000000" pitchFamily="2" charset="0"/>
                <a:ea typeface="Calibri" panose="020F0502020204030204" pitchFamily="34" charset="0"/>
                <a:cs typeface="Calibri" panose="020F0502020204030204" pitchFamily="34" charset="0"/>
              </a:rPr>
              <a:t>RSS was able to ensure members received nutritiously balanced meals.  Staff reviewed the quality of food bi-weekly and was able to advocate on the member’s behalf if there were issues.  </a:t>
            </a:r>
            <a:r>
              <a:rPr lang="en-US" sz="1400" b="1" dirty="0">
                <a:latin typeface="Roboto" panose="02000000000000000000" pitchFamily="2" charset="0"/>
                <a:ea typeface="Calibri" panose="020F0502020204030204" pitchFamily="34" charset="0"/>
                <a:cs typeface="Calibri" panose="020F0502020204030204" pitchFamily="34" charset="0"/>
              </a:rPr>
              <a:t>RSS assisted over 250 members throughout the year</a:t>
            </a:r>
            <a:r>
              <a:rPr lang="en-US" sz="1400" dirty="0">
                <a:latin typeface="Roboto" panose="02000000000000000000" pitchFamily="2" charset="0"/>
                <a:ea typeface="Calibri" panose="020F0502020204030204" pitchFamily="34" charset="0"/>
                <a:cs typeface="Calibri" panose="020F0502020204030204" pitchFamily="34" charset="0"/>
              </a:rPr>
              <a:t>. This emergency food program served the needs of those older adults who no longer could shop or attend a congregate lunch program due to the shelter in place order. </a:t>
            </a:r>
            <a:endParaRPr lang="en-US" sz="1400" dirty="0"/>
          </a:p>
        </p:txBody>
      </p:sp>
      <p:sp>
        <p:nvSpPr>
          <p:cNvPr id="10" name="TextBox 9">
            <a:extLst>
              <a:ext uri="{FF2B5EF4-FFF2-40B4-BE49-F238E27FC236}">
                <a16:creationId xmlns:a16="http://schemas.microsoft.com/office/drawing/2014/main" id="{6BF74986-4686-415F-8F68-D757FF2A26C6}"/>
              </a:ext>
            </a:extLst>
          </p:cNvPr>
          <p:cNvSpPr txBox="1"/>
          <p:nvPr/>
        </p:nvSpPr>
        <p:spPr>
          <a:xfrm>
            <a:off x="645690" y="3733101"/>
            <a:ext cx="5990002" cy="2462213"/>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RSS provided information and resources on the Covid vaccine and assisted the frailest clients in securing appointments.   </a:t>
            </a: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Two of our staff, </a:t>
            </a:r>
            <a:r>
              <a:rPr lang="en-US" sz="1400" b="1" i="1" dirty="0">
                <a:latin typeface="Roboto" panose="02000000000000000000" pitchFamily="2" charset="0"/>
                <a:ea typeface="Roboto" panose="02000000000000000000" pitchFamily="2" charset="0"/>
              </a:rPr>
              <a:t>Selina Ng, LMSW </a:t>
            </a:r>
            <a:r>
              <a:rPr lang="en-US" sz="1400" dirty="0">
                <a:latin typeface="Roboto" panose="02000000000000000000" pitchFamily="2" charset="0"/>
                <a:ea typeface="Roboto" panose="02000000000000000000" pitchFamily="2" charset="0"/>
              </a:rPr>
              <a:t>and </a:t>
            </a:r>
            <a:r>
              <a:rPr lang="en-US" sz="1400" b="1" i="1" dirty="0">
                <a:latin typeface="Roboto" panose="02000000000000000000" pitchFamily="2" charset="0"/>
                <a:ea typeface="Roboto" panose="02000000000000000000" pitchFamily="2" charset="0"/>
              </a:rPr>
              <a:t>Audrey Swanson</a:t>
            </a:r>
            <a:r>
              <a:rPr lang="en-US" sz="1400" dirty="0">
                <a:latin typeface="Roboto" panose="02000000000000000000" pitchFamily="2" charset="0"/>
                <a:ea typeface="Roboto" panose="02000000000000000000" pitchFamily="2" charset="0"/>
              </a:rPr>
              <a:t>, were trained to use the dedicated portal “Connect” for vaccine appointments for the </a:t>
            </a:r>
            <a:r>
              <a:rPr lang="en-US" sz="1400" b="1" i="1" dirty="0">
                <a:latin typeface="Roboto" panose="02000000000000000000" pitchFamily="2" charset="0"/>
                <a:ea typeface="Roboto" panose="02000000000000000000" pitchFamily="2" charset="0"/>
              </a:rPr>
              <a:t>NYP Armory Vaccination Center </a:t>
            </a:r>
            <a:r>
              <a:rPr lang="en-US" sz="1400" dirty="0">
                <a:latin typeface="Roboto" panose="02000000000000000000" pitchFamily="2" charset="0"/>
                <a:ea typeface="Roboto" panose="02000000000000000000" pitchFamily="2" charset="0"/>
              </a:rPr>
              <a:t>in Washington Heights.  In an effort to reach community residents NYP allocated appointments to local community organizations including RSS.  RSS collaborated efforts with NY Presbyterian Hospital &amp; Assemblyman Jeffrey Dinowitz to schedule over 100 COVID vaccinations to individuals who struggled to get an appointment.</a:t>
            </a:r>
          </a:p>
        </p:txBody>
      </p:sp>
      <p:pic>
        <p:nvPicPr>
          <p:cNvPr id="12" name="Picture 11" descr="Covid-19 Vaccine Update">
            <a:extLst>
              <a:ext uri="{FF2B5EF4-FFF2-40B4-BE49-F238E27FC236}">
                <a16:creationId xmlns:a16="http://schemas.microsoft.com/office/drawing/2014/main" id="{0D7687C6-0544-412A-863B-AD076F22C0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74809" y="24976"/>
            <a:ext cx="3243050" cy="1725784"/>
          </a:xfrm>
          <a:prstGeom prst="rect">
            <a:avLst/>
          </a:prstGeom>
          <a:noFill/>
          <a:ln>
            <a:noFill/>
          </a:ln>
        </p:spPr>
      </p:pic>
      <p:graphicFrame>
        <p:nvGraphicFramePr>
          <p:cNvPr id="14" name="Table 13">
            <a:extLst>
              <a:ext uri="{FF2B5EF4-FFF2-40B4-BE49-F238E27FC236}">
                <a16:creationId xmlns:a16="http://schemas.microsoft.com/office/drawing/2014/main" id="{570592D4-95EF-4B6F-AE44-A1EC71F6A729}"/>
              </a:ext>
            </a:extLst>
          </p:cNvPr>
          <p:cNvGraphicFramePr>
            <a:graphicFrameLocks noGrp="1"/>
          </p:cNvGraphicFramePr>
          <p:nvPr>
            <p:extLst>
              <p:ext uri="{D42A27DB-BD31-4B8C-83A1-F6EECF244321}">
                <p14:modId xmlns:p14="http://schemas.microsoft.com/office/powerpoint/2010/main" val="2130058704"/>
              </p:ext>
            </p:extLst>
          </p:nvPr>
        </p:nvGraphicFramePr>
        <p:xfrm>
          <a:off x="7197755" y="5318619"/>
          <a:ext cx="4779124" cy="1097280"/>
        </p:xfrm>
        <a:graphic>
          <a:graphicData uri="http://schemas.openxmlformats.org/drawingml/2006/table">
            <a:tbl>
              <a:tblPr firstRow="1" firstCol="1" bandRow="1">
                <a:tableStyleId>{5C22544A-7EE6-4342-B048-85BDC9FD1C3A}</a:tableStyleId>
              </a:tblPr>
              <a:tblGrid>
                <a:gridCol w="1831595">
                  <a:extLst>
                    <a:ext uri="{9D8B030D-6E8A-4147-A177-3AD203B41FA5}">
                      <a16:colId xmlns:a16="http://schemas.microsoft.com/office/drawing/2014/main" val="1027372222"/>
                    </a:ext>
                  </a:extLst>
                </a:gridCol>
                <a:gridCol w="951325">
                  <a:extLst>
                    <a:ext uri="{9D8B030D-6E8A-4147-A177-3AD203B41FA5}">
                      <a16:colId xmlns:a16="http://schemas.microsoft.com/office/drawing/2014/main" val="3393481598"/>
                    </a:ext>
                  </a:extLst>
                </a:gridCol>
                <a:gridCol w="1996204">
                  <a:extLst>
                    <a:ext uri="{9D8B030D-6E8A-4147-A177-3AD203B41FA5}">
                      <a16:colId xmlns:a16="http://schemas.microsoft.com/office/drawing/2014/main" val="1613627162"/>
                    </a:ext>
                  </a:extLst>
                </a:gridCol>
              </a:tblGrid>
              <a:tr h="345644">
                <a:tc>
                  <a:txBody>
                    <a:bodyPr/>
                    <a:lstStyle/>
                    <a:p>
                      <a:pPr marL="0" marR="0">
                        <a:spcBef>
                          <a:spcPts val="0"/>
                        </a:spcBef>
                        <a:spcAft>
                          <a:spcPts val="0"/>
                        </a:spcAft>
                      </a:pPr>
                      <a:r>
                        <a:rPr lang="en-US" sz="1200" dirty="0">
                          <a:effectLst/>
                          <a:latin typeface="Roboto" panose="02000000000000000000" pitchFamily="2" charset="0"/>
                          <a:ea typeface="Roboto" panose="02000000000000000000" pitchFamily="2" charset="0"/>
                        </a:rPr>
                        <a:t> </a:t>
                      </a:r>
                      <a:endParaRPr lang="en-US" sz="12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Units of Service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of Unduplicated Clients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7216190"/>
                  </a:ext>
                </a:extLst>
              </a:tr>
              <a:tr h="172822">
                <a:tc>
                  <a:txBody>
                    <a:bodyPr/>
                    <a:lstStyle/>
                    <a:p>
                      <a:pPr marL="0" marR="0">
                        <a:spcBef>
                          <a:spcPts val="0"/>
                        </a:spcBef>
                        <a:spcAft>
                          <a:spcPts val="0"/>
                        </a:spcAft>
                      </a:pPr>
                      <a:r>
                        <a:rPr lang="en-US" sz="1200" dirty="0">
                          <a:effectLst/>
                        </a:rPr>
                        <a:t>Case Assistance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1004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464732"/>
                  </a:ext>
                </a:extLst>
              </a:tr>
              <a:tr h="172822">
                <a:tc>
                  <a:txBody>
                    <a:bodyPr/>
                    <a:lstStyle/>
                    <a:p>
                      <a:pPr marL="0" marR="0">
                        <a:spcBef>
                          <a:spcPts val="0"/>
                        </a:spcBef>
                        <a:spcAft>
                          <a:spcPts val="0"/>
                        </a:spcAft>
                      </a:pPr>
                      <a:r>
                        <a:rPr lang="en-US" sz="1200" dirty="0">
                          <a:effectLst/>
                        </a:rPr>
                        <a:t>Info&amp; Referral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623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623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5628082"/>
                  </a:ext>
                </a:extLst>
              </a:tr>
              <a:tr h="172822">
                <a:tc>
                  <a:txBody>
                    <a:bodyPr/>
                    <a:lstStyle/>
                    <a:p>
                      <a:pPr marL="0" marR="0">
                        <a:spcBef>
                          <a:spcPts val="0"/>
                        </a:spcBef>
                        <a:spcAft>
                          <a:spcPts val="0"/>
                        </a:spcAft>
                      </a:pPr>
                      <a:r>
                        <a:rPr lang="en-US" sz="1200" dirty="0">
                          <a:effectLst/>
                        </a:rPr>
                        <a:t>Telephone Reassurance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5769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822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7941316"/>
                  </a:ext>
                </a:extLst>
              </a:tr>
              <a:tr h="172822">
                <a:tc>
                  <a:txBody>
                    <a:bodyPr/>
                    <a:lstStyle/>
                    <a:p>
                      <a:pPr marL="0" marR="0">
                        <a:spcBef>
                          <a:spcPts val="0"/>
                        </a:spcBef>
                        <a:spcAft>
                          <a:spcPts val="0"/>
                        </a:spcAft>
                      </a:pPr>
                      <a:r>
                        <a:rPr lang="en-US" sz="1200" dirty="0">
                          <a:effectLst/>
                        </a:rPr>
                        <a:t>Wellness Checks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1577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987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00869"/>
                  </a:ext>
                </a:extLst>
              </a:tr>
            </a:tbl>
          </a:graphicData>
        </a:graphic>
      </p:graphicFrame>
      <p:sp>
        <p:nvSpPr>
          <p:cNvPr id="15" name="Rectangle 14">
            <a:extLst>
              <a:ext uri="{FF2B5EF4-FFF2-40B4-BE49-F238E27FC236}">
                <a16:creationId xmlns:a16="http://schemas.microsoft.com/office/drawing/2014/main" id="{9ABAA79C-3ECA-4CFE-B3B6-4125E84501A7}"/>
              </a:ext>
            </a:extLst>
          </p:cNvPr>
          <p:cNvSpPr/>
          <p:nvPr/>
        </p:nvSpPr>
        <p:spPr>
          <a:xfrm>
            <a:off x="7197756" y="4795399"/>
            <a:ext cx="4503790" cy="523220"/>
          </a:xfrm>
          <a:prstGeom prst="rect">
            <a:avLst/>
          </a:prstGeom>
        </p:spPr>
        <p:txBody>
          <a:bodyPr wrap="square">
            <a:spAutoFit/>
          </a:bodyPr>
          <a:lstStyle/>
          <a:p>
            <a:r>
              <a:rPr lang="en-US" sz="1400" dirty="0">
                <a:latin typeface="Roboto" panose="02000000000000000000" pitchFamily="2" charset="0"/>
                <a:ea typeface="Calibri" panose="020F0502020204030204" pitchFamily="34" charset="0"/>
              </a:rPr>
              <a:t>Our Social Services staff provided the following services</a:t>
            </a:r>
            <a:endParaRPr lang="en-US" sz="1400"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E62A2DB2-25E5-4059-87C6-42784F10EA99}"/>
              </a:ext>
            </a:extLst>
          </p:cNvPr>
          <p:cNvSpPr txBox="1"/>
          <p:nvPr/>
        </p:nvSpPr>
        <p:spPr>
          <a:xfrm>
            <a:off x="7473089" y="1988661"/>
            <a:ext cx="4503790" cy="738664"/>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Our Social Worker, </a:t>
            </a:r>
            <a:r>
              <a:rPr lang="en-US" sz="1400" b="1" i="1" dirty="0">
                <a:latin typeface="Roboto" panose="02000000000000000000" pitchFamily="2" charset="0"/>
                <a:ea typeface="Roboto" panose="02000000000000000000" pitchFamily="2" charset="0"/>
              </a:rPr>
              <a:t>Selina Ng</a:t>
            </a:r>
            <a:r>
              <a:rPr lang="en-US" sz="1400" dirty="0">
                <a:latin typeface="Roboto" panose="02000000000000000000" pitchFamily="2" charset="0"/>
                <a:ea typeface="Roboto" panose="02000000000000000000" pitchFamily="2" charset="0"/>
              </a:rPr>
              <a:t>, LMSW, facilitated Caregiver and the Savvy Solos Support Groups, as well as our very popular program Zooming with Foo Foo!</a:t>
            </a:r>
          </a:p>
        </p:txBody>
      </p:sp>
      <p:pic>
        <p:nvPicPr>
          <p:cNvPr id="17" name="Picture 16" descr="cid:image006.png@01D7CA59.82FDF320">
            <a:extLst>
              <a:ext uri="{FF2B5EF4-FFF2-40B4-BE49-F238E27FC236}">
                <a16:creationId xmlns:a16="http://schemas.microsoft.com/office/drawing/2014/main" id="{4DA530DD-1346-404F-A161-EF2AD4452378}"/>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318645" y="2772303"/>
            <a:ext cx="2676525" cy="1998980"/>
          </a:xfrm>
          <a:prstGeom prst="rect">
            <a:avLst/>
          </a:prstGeom>
          <a:noFill/>
          <a:ln w="38100">
            <a:solidFill>
              <a:schemeClr val="accent4">
                <a:lumMod val="50000"/>
              </a:schemeClr>
            </a:solidFill>
          </a:ln>
        </p:spPr>
      </p:pic>
    </p:spTree>
    <p:extLst>
      <p:ext uri="{BB962C8B-B14F-4D97-AF65-F5344CB8AC3E}">
        <p14:creationId xmlns:p14="http://schemas.microsoft.com/office/powerpoint/2010/main" val="360117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72815" y="263524"/>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64579" y="898693"/>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7179" y="345989"/>
            <a:ext cx="5725297"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    </a:t>
            </a:r>
          </a:p>
        </p:txBody>
      </p:sp>
      <p:sp>
        <p:nvSpPr>
          <p:cNvPr id="10" name="Rectangle 9">
            <a:extLst>
              <a:ext uri="{FF2B5EF4-FFF2-40B4-BE49-F238E27FC236}">
                <a16:creationId xmlns:a16="http://schemas.microsoft.com/office/drawing/2014/main" id="{9F16A199-69C6-4304-981F-C6A10CCCF777}"/>
              </a:ext>
            </a:extLst>
          </p:cNvPr>
          <p:cNvSpPr/>
          <p:nvPr/>
        </p:nvSpPr>
        <p:spPr>
          <a:xfrm>
            <a:off x="514412" y="237999"/>
            <a:ext cx="5725297" cy="660694"/>
          </a:xfrm>
          <a:prstGeom prst="rect">
            <a:avLst/>
          </a:prstGeom>
        </p:spPr>
        <p:txBody>
          <a:bodyPr wrap="square">
            <a:spAutoFit/>
          </a:bodyPr>
          <a:lstStyle/>
          <a:p>
            <a:pPr lvl="0" algn="ctr">
              <a:lnSpc>
                <a:spcPct val="120000"/>
              </a:lnSpc>
            </a:pPr>
            <a:r>
              <a:rPr lang="en-US" sz="1600" dirty="0">
                <a:solidFill>
                  <a:srgbClr val="F36F20"/>
                </a:solidFill>
                <a:latin typeface="Roboto Medium" panose="02000000000000000000" pitchFamily="2" charset="0"/>
                <a:ea typeface="Roboto Medium" panose="02000000000000000000" pitchFamily="2" charset="0"/>
                <a:cs typeface="Roboto Medium" charset="0"/>
              </a:rPr>
              <a:t>Covid Response</a:t>
            </a:r>
            <a:br>
              <a:rPr lang="en-US" sz="1600" dirty="0">
                <a:solidFill>
                  <a:srgbClr val="F36F20"/>
                </a:solidFill>
                <a:latin typeface="Roboto Medium" panose="02000000000000000000" pitchFamily="2" charset="0"/>
                <a:ea typeface="Roboto Medium" panose="02000000000000000000" pitchFamily="2" charset="0"/>
                <a:cs typeface="Roboto Medium" charset="0"/>
              </a:rPr>
            </a:br>
            <a:r>
              <a:rPr lang="en-US" sz="1600" dirty="0">
                <a:solidFill>
                  <a:srgbClr val="F36F20"/>
                </a:solidFill>
                <a:latin typeface="Roboto Medium" panose="02000000000000000000" pitchFamily="2" charset="0"/>
                <a:ea typeface="Roboto Medium" panose="02000000000000000000" pitchFamily="2" charset="0"/>
                <a:cs typeface="Roboto Medium" charset="0"/>
              </a:rPr>
              <a:t> RSS A Virtual Center</a:t>
            </a:r>
            <a:endParaRPr lang="en-US" sz="1600" dirty="0">
              <a:solidFill>
                <a:srgbClr val="F36F20"/>
              </a:solidFill>
              <a:latin typeface="Roboto Medium" charset="0"/>
              <a:ea typeface="Roboto Medium" charset="0"/>
              <a:cs typeface="Roboto Medium" charset="0"/>
            </a:endParaRPr>
          </a:p>
        </p:txBody>
      </p:sp>
      <p:sp>
        <p:nvSpPr>
          <p:cNvPr id="3" name="Rectangle 2">
            <a:extLst>
              <a:ext uri="{FF2B5EF4-FFF2-40B4-BE49-F238E27FC236}">
                <a16:creationId xmlns:a16="http://schemas.microsoft.com/office/drawing/2014/main" id="{B65AB1B6-FF04-403A-81F6-15ECDEEC9A90}"/>
              </a:ext>
            </a:extLst>
          </p:cNvPr>
          <p:cNvSpPr/>
          <p:nvPr/>
        </p:nvSpPr>
        <p:spPr>
          <a:xfrm>
            <a:off x="589913" y="1122987"/>
            <a:ext cx="6096000" cy="1384995"/>
          </a:xfrm>
          <a:prstGeom prst="rect">
            <a:avLst/>
          </a:prstGeom>
        </p:spPr>
        <p:txBody>
          <a:bodyPr>
            <a:spAutoFit/>
          </a:bodyPr>
          <a:lstStyle/>
          <a:p>
            <a:pPr algn="just"/>
            <a:r>
              <a:rPr lang="en-US" sz="1400" dirty="0">
                <a:latin typeface="Roboto" panose="02000000000000000000" pitchFamily="2" charset="0"/>
                <a:ea typeface="Roboto" panose="02000000000000000000" pitchFamily="2" charset="0"/>
              </a:rPr>
              <a:t>Our Social Work interns, </a:t>
            </a:r>
            <a:r>
              <a:rPr lang="en-US" sz="1400" b="1" i="1" dirty="0">
                <a:latin typeface="Roboto" panose="02000000000000000000" pitchFamily="2" charset="0"/>
                <a:ea typeface="Roboto" panose="02000000000000000000" pitchFamily="2" charset="0"/>
              </a:rPr>
              <a:t>Michelle Falco and Sarah Swinson</a:t>
            </a:r>
            <a:r>
              <a:rPr lang="en-US" sz="1400" dirty="0">
                <a:latin typeface="Roboto" panose="02000000000000000000" pitchFamily="2" charset="0"/>
                <a:ea typeface="Roboto" panose="02000000000000000000" pitchFamily="2" charset="0"/>
              </a:rPr>
              <a:t>, had regular contacts with isolated members struggling with grief and other challenges. They planned a "</a:t>
            </a:r>
            <a:r>
              <a:rPr lang="en-US" sz="1400" b="1" i="1" dirty="0">
                <a:latin typeface="Roboto" panose="02000000000000000000" pitchFamily="2" charset="0"/>
                <a:ea typeface="Roboto" panose="02000000000000000000" pitchFamily="2" charset="0"/>
              </a:rPr>
              <a:t>Life is a Journey</a:t>
            </a:r>
            <a:r>
              <a:rPr lang="en-US" sz="1400" dirty="0">
                <a:latin typeface="Roboto" panose="02000000000000000000" pitchFamily="2" charset="0"/>
                <a:ea typeface="Roboto" panose="02000000000000000000" pitchFamily="2" charset="0"/>
              </a:rPr>
              <a:t>" series of programs via Zoom. Topics included mindfulness meditation, self-care, and setting goals for the New Year. Sarah organized the </a:t>
            </a:r>
            <a:r>
              <a:rPr lang="en-US" sz="1400" b="1" i="1" dirty="0">
                <a:latin typeface="Roboto" panose="02000000000000000000" pitchFamily="2" charset="0"/>
                <a:ea typeface="Roboto" panose="02000000000000000000" pitchFamily="2" charset="0"/>
              </a:rPr>
              <a:t>Pandemic Pen Pals </a:t>
            </a:r>
            <a:r>
              <a:rPr lang="en-US" sz="1400" dirty="0">
                <a:latin typeface="Roboto" panose="02000000000000000000" pitchFamily="2" charset="0"/>
                <a:ea typeface="Roboto" panose="02000000000000000000" pitchFamily="2" charset="0"/>
              </a:rPr>
              <a:t>program connecting our members with young people via writing letters.</a:t>
            </a:r>
          </a:p>
        </p:txBody>
      </p:sp>
      <p:pic>
        <p:nvPicPr>
          <p:cNvPr id="9" name="Picture 8" descr="\\rss-srv-01\Users\jdalton\Documents\My Pictures\Sarah Swinson.jpg">
            <a:extLst>
              <a:ext uri="{FF2B5EF4-FFF2-40B4-BE49-F238E27FC236}">
                <a16:creationId xmlns:a16="http://schemas.microsoft.com/office/drawing/2014/main" id="{7C653555-6469-4DBB-95B1-5CA76F3A7A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13" y="2591005"/>
            <a:ext cx="1872615" cy="2036445"/>
          </a:xfrm>
          <a:prstGeom prst="rect">
            <a:avLst/>
          </a:prstGeom>
          <a:noFill/>
          <a:ln>
            <a:noFill/>
          </a:ln>
        </p:spPr>
      </p:pic>
      <p:pic>
        <p:nvPicPr>
          <p:cNvPr id="12" name="Picture 11" descr="C:\Users\jdalton\AppData\Local\Microsoft\Windows\INetCache\Content.Outlook\WHL6M8AE\MF_.JPG">
            <a:extLst>
              <a:ext uri="{FF2B5EF4-FFF2-40B4-BE49-F238E27FC236}">
                <a16:creationId xmlns:a16="http://schemas.microsoft.com/office/drawing/2014/main" id="{EA900889-C5FF-409F-BB32-8FEF3B2BC0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62528" y="2610054"/>
            <a:ext cx="2044065" cy="1998345"/>
          </a:xfrm>
          <a:prstGeom prst="rect">
            <a:avLst/>
          </a:prstGeom>
          <a:noFill/>
          <a:ln>
            <a:noFill/>
          </a:ln>
        </p:spPr>
      </p:pic>
      <p:sp>
        <p:nvSpPr>
          <p:cNvPr id="8" name="TextBox 7">
            <a:extLst>
              <a:ext uri="{FF2B5EF4-FFF2-40B4-BE49-F238E27FC236}">
                <a16:creationId xmlns:a16="http://schemas.microsoft.com/office/drawing/2014/main" id="{0F7F06A1-5619-4678-A0D2-635AB1E8F6F1}"/>
              </a:ext>
            </a:extLst>
          </p:cNvPr>
          <p:cNvSpPr txBox="1"/>
          <p:nvPr/>
        </p:nvSpPr>
        <p:spPr>
          <a:xfrm>
            <a:off x="7365534" y="898693"/>
            <a:ext cx="4533898" cy="3108543"/>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RSS was honored to present </a:t>
            </a:r>
            <a:r>
              <a:rPr lang="en-US" sz="1400" b="1" i="1" dirty="0">
                <a:latin typeface="Roboto" panose="02000000000000000000" pitchFamily="2" charset="0"/>
                <a:ea typeface="Roboto" panose="02000000000000000000" pitchFamily="2" charset="0"/>
              </a:rPr>
              <a:t>Pet Therapy Online </a:t>
            </a:r>
            <a:r>
              <a:rPr lang="en-US" sz="1400" dirty="0">
                <a:latin typeface="Roboto" panose="02000000000000000000" pitchFamily="2" charset="0"/>
                <a:ea typeface="Roboto" panose="02000000000000000000" pitchFamily="2" charset="0"/>
              </a:rPr>
              <a:t>to the Live-On Virtual Conference on January 27, 2021.  It was a great success and other senior centers have incorporated Pet Therapy Online as one of their programs.</a:t>
            </a:r>
          </a:p>
          <a:p>
            <a:pPr algn="just"/>
            <a:r>
              <a:rPr lang="en-US" sz="1400" dirty="0">
                <a:latin typeface="Roboto" panose="02000000000000000000" pitchFamily="2" charset="0"/>
                <a:ea typeface="Roboto" panose="02000000000000000000" pitchFamily="2" charset="0"/>
              </a:rPr>
              <a:t> </a:t>
            </a:r>
          </a:p>
          <a:p>
            <a:pPr algn="just"/>
            <a:r>
              <a:rPr lang="en-US" sz="1400" dirty="0">
                <a:latin typeface="Roboto" panose="02000000000000000000" pitchFamily="2" charset="0"/>
                <a:ea typeface="Roboto" panose="02000000000000000000" pitchFamily="2" charset="0"/>
              </a:rPr>
              <a:t>RSS staff </a:t>
            </a:r>
            <a:r>
              <a:rPr lang="en-US" sz="1400" b="1" dirty="0">
                <a:latin typeface="Roboto" panose="02000000000000000000" pitchFamily="2" charset="0"/>
                <a:ea typeface="Roboto" panose="02000000000000000000" pitchFamily="2" charset="0"/>
              </a:rPr>
              <a:t>Margie Schustack </a:t>
            </a:r>
            <a:r>
              <a:rPr lang="en-US" sz="1400" dirty="0">
                <a:latin typeface="Roboto" panose="02000000000000000000" pitchFamily="2" charset="0"/>
                <a:ea typeface="Roboto" panose="02000000000000000000" pitchFamily="2" charset="0"/>
              </a:rPr>
              <a:t>and </a:t>
            </a:r>
            <a:r>
              <a:rPr lang="en-US" sz="1400" b="1" dirty="0">
                <a:latin typeface="Roboto" panose="02000000000000000000" pitchFamily="2" charset="0"/>
                <a:ea typeface="Roboto" panose="02000000000000000000" pitchFamily="2" charset="0"/>
              </a:rPr>
              <a:t>Selina Ng </a:t>
            </a:r>
            <a:r>
              <a:rPr lang="en-US" sz="1400" dirty="0">
                <a:latin typeface="Roboto" panose="02000000000000000000" pitchFamily="2" charset="0"/>
                <a:ea typeface="Roboto" panose="02000000000000000000" pitchFamily="2" charset="0"/>
              </a:rPr>
              <a:t>presented at the LiveOn NY Virtual Conference: </a:t>
            </a:r>
            <a:r>
              <a:rPr lang="en-US" sz="1400" b="1" i="1" dirty="0">
                <a:latin typeface="Roboto" panose="02000000000000000000" pitchFamily="2" charset="0"/>
                <a:ea typeface="Roboto" panose="02000000000000000000" pitchFamily="2" charset="0"/>
              </a:rPr>
              <a:t>Pet Therapy Online: How You Can Use Animals to Help Support Older Adults, Riverdale Senior Services (RSS)</a:t>
            </a:r>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Margie and Selina were joined by Zenithson Ng, DVM, MS, DABVP Clinical Associate Professor |University of Tennessee, College of Veterinary Medicine and of course Foo Foo!</a:t>
            </a:r>
          </a:p>
        </p:txBody>
      </p:sp>
      <p:pic>
        <p:nvPicPr>
          <p:cNvPr id="13" name="Picture 12" descr="cid:image004.jpg@01D7CA59.82FDF320">
            <a:extLst>
              <a:ext uri="{FF2B5EF4-FFF2-40B4-BE49-F238E27FC236}">
                <a16:creationId xmlns:a16="http://schemas.microsoft.com/office/drawing/2014/main" id="{4D07A93A-0132-488E-B1E0-428F95A06687}"/>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73996" y="4214327"/>
            <a:ext cx="3098800" cy="1744980"/>
          </a:xfrm>
          <a:prstGeom prst="rect">
            <a:avLst/>
          </a:prstGeom>
          <a:noFill/>
          <a:ln w="38100">
            <a:solidFill>
              <a:schemeClr val="accent4">
                <a:lumMod val="50000"/>
              </a:schemeClr>
            </a:solidFill>
          </a:ln>
        </p:spPr>
      </p:pic>
      <p:pic>
        <p:nvPicPr>
          <p:cNvPr id="14" name="Picture 13" descr="Image result for pandemic pen pals">
            <a:extLst>
              <a:ext uri="{FF2B5EF4-FFF2-40B4-BE49-F238E27FC236}">
                <a16:creationId xmlns:a16="http://schemas.microsoft.com/office/drawing/2014/main" id="{F73AA01C-A2C1-4A0E-8B0C-C0630552C48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8005" y="4608399"/>
            <a:ext cx="3344349" cy="2087955"/>
          </a:xfrm>
          <a:prstGeom prst="rect">
            <a:avLst/>
          </a:prstGeom>
          <a:noFill/>
          <a:ln>
            <a:noFill/>
          </a:ln>
        </p:spPr>
      </p:pic>
    </p:spTree>
    <p:extLst>
      <p:ext uri="{BB962C8B-B14F-4D97-AF65-F5344CB8AC3E}">
        <p14:creationId xmlns:p14="http://schemas.microsoft.com/office/powerpoint/2010/main" val="329895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224264" y="356418"/>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224264" y="94969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7179" y="345989"/>
            <a:ext cx="5725297"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    </a:t>
            </a:r>
          </a:p>
        </p:txBody>
      </p:sp>
      <p:sp>
        <p:nvSpPr>
          <p:cNvPr id="10" name="Rectangle 9">
            <a:extLst>
              <a:ext uri="{FF2B5EF4-FFF2-40B4-BE49-F238E27FC236}">
                <a16:creationId xmlns:a16="http://schemas.microsoft.com/office/drawing/2014/main" id="{9F16A199-69C6-4304-981F-C6A10CCCF777}"/>
              </a:ext>
            </a:extLst>
          </p:cNvPr>
          <p:cNvSpPr/>
          <p:nvPr/>
        </p:nvSpPr>
        <p:spPr>
          <a:xfrm>
            <a:off x="1910500" y="472508"/>
            <a:ext cx="4385742"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 </a:t>
            </a:r>
          </a:p>
        </p:txBody>
      </p:sp>
      <p:sp>
        <p:nvSpPr>
          <p:cNvPr id="8" name="Rectangle 7">
            <a:extLst>
              <a:ext uri="{FF2B5EF4-FFF2-40B4-BE49-F238E27FC236}">
                <a16:creationId xmlns:a16="http://schemas.microsoft.com/office/drawing/2014/main" id="{647F603D-CA09-44D5-B57F-2EE5031C4C19}"/>
              </a:ext>
            </a:extLst>
          </p:cNvPr>
          <p:cNvSpPr/>
          <p:nvPr/>
        </p:nvSpPr>
        <p:spPr>
          <a:xfrm>
            <a:off x="662161" y="1133202"/>
            <a:ext cx="6602747" cy="3970318"/>
          </a:xfrm>
          <a:prstGeom prst="rect">
            <a:avLst/>
          </a:prstGeom>
        </p:spPr>
        <p:txBody>
          <a:bodyPr wrap="square">
            <a:spAutoFit/>
          </a:bodyPr>
          <a:lstStyle/>
          <a:p>
            <a:pPr algn="just"/>
            <a:r>
              <a:rPr lang="en-US" sz="1400" dirty="0">
                <a:latin typeface="Roboto" panose="02000000000000000000" pitchFamily="2" charset="0"/>
                <a:ea typeface="Roboto" panose="02000000000000000000" pitchFamily="2" charset="0"/>
              </a:rPr>
              <a:t>The </a:t>
            </a:r>
            <a:r>
              <a:rPr lang="en-US" sz="1400" b="1" i="1" dirty="0">
                <a:latin typeface="Roboto" panose="02000000000000000000" pitchFamily="2" charset="0"/>
                <a:ea typeface="Roboto" panose="02000000000000000000" pitchFamily="2" charset="0"/>
              </a:rPr>
              <a:t>RSS Geriatric Mental Health Initiative </a:t>
            </a:r>
            <a:r>
              <a:rPr lang="en-US" sz="1400" dirty="0">
                <a:latin typeface="Roboto" panose="02000000000000000000" pitchFamily="2" charset="0"/>
                <a:ea typeface="Roboto" panose="02000000000000000000" pitchFamily="2" charset="0"/>
              </a:rPr>
              <a:t>provided individual &amp; group supportive counseling to members experiencing anxiety, depression, grief, family issues, health concerns and other problems. During FY21, the focus of clinical work was helping RSS members and others cope with the anxiety, stress, uncertainty, and isolation of the pandemic. Older adults were among the most impacted by the pandemic both in terms of mortality and also loneliness. To be protected from infection, older adults were often isolated in their apartments, cut off from friends, family, the senior center, and their familiar routines. Those who were not technology savvy were even more cut off. The negative impact on mental health was very evident and widespread.</a:t>
            </a: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To help our members find ways to cope more effectively, the clinical social worker conducted a series on Zoom meetings, called “</a:t>
            </a:r>
            <a:r>
              <a:rPr lang="en-US" sz="1400" b="1" i="1" dirty="0">
                <a:latin typeface="Roboto" panose="02000000000000000000" pitchFamily="2" charset="0"/>
                <a:ea typeface="Roboto" panose="02000000000000000000" pitchFamily="2" charset="0"/>
              </a:rPr>
              <a:t>Anxiety in the Time of Covid</a:t>
            </a:r>
            <a:r>
              <a:rPr lang="en-US" sz="1400" dirty="0">
                <a:latin typeface="Roboto" panose="02000000000000000000" pitchFamily="2" charset="0"/>
                <a:ea typeface="Roboto" panose="02000000000000000000" pitchFamily="2" charset="0"/>
              </a:rPr>
              <a:t>”. The six workshops, covered topics such as managing anxiety, dealing with the holidays, self-care, and the uncertainty of health information. Coping strategies, breathing exercises, practical suggestions, and health promotion recommendations were provided. Participants were encouraged to share their own experiences and ways of coping.  The workshops were well attended. </a:t>
            </a:r>
          </a:p>
        </p:txBody>
      </p:sp>
      <p:sp>
        <p:nvSpPr>
          <p:cNvPr id="14" name="Rectangle 13">
            <a:extLst>
              <a:ext uri="{FF2B5EF4-FFF2-40B4-BE49-F238E27FC236}">
                <a16:creationId xmlns:a16="http://schemas.microsoft.com/office/drawing/2014/main" id="{979EEC36-BB7D-4AEC-ADD3-0B5D26A2D915}"/>
              </a:ext>
            </a:extLst>
          </p:cNvPr>
          <p:cNvSpPr/>
          <p:nvPr/>
        </p:nvSpPr>
        <p:spPr>
          <a:xfrm>
            <a:off x="1535271" y="345989"/>
            <a:ext cx="5031694" cy="660694"/>
          </a:xfrm>
          <a:prstGeom prst="rect">
            <a:avLst/>
          </a:prstGeom>
        </p:spPr>
        <p:txBody>
          <a:bodyPr wrap="square">
            <a:spAutoFit/>
          </a:bodyPr>
          <a:lstStyle/>
          <a:p>
            <a:pPr lvl="0" algn="ctr">
              <a:lnSpc>
                <a:spcPct val="120000"/>
              </a:lnSpc>
            </a:pPr>
            <a:r>
              <a:rPr lang="en-US" sz="1600" dirty="0">
                <a:solidFill>
                  <a:srgbClr val="F36F20"/>
                </a:solidFill>
                <a:latin typeface="Roboto Medium" panose="02000000000000000000" pitchFamily="2" charset="0"/>
                <a:ea typeface="Roboto Medium" panose="02000000000000000000" pitchFamily="2" charset="0"/>
                <a:cs typeface="Roboto Medium" charset="0"/>
              </a:rPr>
              <a:t>Covid Response</a:t>
            </a:r>
            <a:br>
              <a:rPr lang="en-US" sz="1600" dirty="0">
                <a:solidFill>
                  <a:srgbClr val="F36F20"/>
                </a:solidFill>
                <a:latin typeface="Roboto Medium" panose="02000000000000000000" pitchFamily="2" charset="0"/>
                <a:ea typeface="Roboto Medium" panose="02000000000000000000" pitchFamily="2" charset="0"/>
                <a:cs typeface="Roboto Medium" charset="0"/>
              </a:rPr>
            </a:br>
            <a:r>
              <a:rPr lang="en-US" sz="1600" dirty="0">
                <a:solidFill>
                  <a:srgbClr val="F36F20"/>
                </a:solidFill>
                <a:latin typeface="Roboto Medium" panose="02000000000000000000" pitchFamily="2" charset="0"/>
                <a:ea typeface="Roboto Medium" panose="02000000000000000000" pitchFamily="2" charset="0"/>
                <a:cs typeface="Roboto Medium" charset="0"/>
              </a:rPr>
              <a:t> RSS A Virtual Center</a:t>
            </a:r>
            <a:endParaRPr lang="en-US" sz="1600" dirty="0">
              <a:solidFill>
                <a:srgbClr val="F36F20"/>
              </a:solidFill>
              <a:latin typeface="Roboto Medium" charset="0"/>
              <a:ea typeface="Roboto Medium" charset="0"/>
              <a:cs typeface="Roboto Medium" charset="0"/>
            </a:endParaRPr>
          </a:p>
        </p:txBody>
      </p:sp>
      <p:sp>
        <p:nvSpPr>
          <p:cNvPr id="9" name="Rectangle 8">
            <a:extLst>
              <a:ext uri="{FF2B5EF4-FFF2-40B4-BE49-F238E27FC236}">
                <a16:creationId xmlns:a16="http://schemas.microsoft.com/office/drawing/2014/main" id="{E5742A8B-3B8A-4980-94F3-062BD286F979}"/>
              </a:ext>
            </a:extLst>
          </p:cNvPr>
          <p:cNvSpPr/>
          <p:nvPr/>
        </p:nvSpPr>
        <p:spPr>
          <a:xfrm>
            <a:off x="7029973" y="1006683"/>
            <a:ext cx="4647501" cy="1200329"/>
          </a:xfrm>
          <a:prstGeom prst="rect">
            <a:avLst/>
          </a:prstGeom>
        </p:spPr>
        <p:txBody>
          <a:bodyPr wrap="square">
            <a:spAutoFit/>
          </a:bodyPr>
          <a:lstStyle/>
          <a:p>
            <a:endParaRPr lang="en-US" b="0" i="0" dirty="0">
              <a:solidFill>
                <a:srgbClr val="101010"/>
              </a:solidFill>
              <a:effectLst/>
              <a:latin typeface="Roboto" panose="02000000000000000000" pitchFamily="2" charset="0"/>
            </a:endParaRPr>
          </a:p>
          <a:p>
            <a:endParaRPr lang="en-US" dirty="0">
              <a:solidFill>
                <a:srgbClr val="101010"/>
              </a:solidFill>
              <a:latin typeface="Roboto" panose="02000000000000000000" pitchFamily="2" charset="0"/>
            </a:endParaRPr>
          </a:p>
          <a:p>
            <a:endParaRPr lang="en-US" b="0" i="0" dirty="0">
              <a:solidFill>
                <a:srgbClr val="101010"/>
              </a:solidFill>
              <a:effectLst/>
              <a:latin typeface="Roboto" panose="02000000000000000000" pitchFamily="2" charset="0"/>
            </a:endParaRPr>
          </a:p>
          <a:p>
            <a:r>
              <a:rPr lang="en-US" dirty="0">
                <a:solidFill>
                  <a:srgbClr val="101010"/>
                </a:solidFill>
                <a:latin typeface="Roboto" panose="02000000000000000000" pitchFamily="2" charset="0"/>
              </a:rPr>
              <a:t>                                          </a:t>
            </a:r>
            <a:endParaRPr lang="en-US" b="0" i="0" dirty="0">
              <a:solidFill>
                <a:srgbClr val="101010"/>
              </a:solidFill>
              <a:effectLst/>
              <a:latin typeface="Roboto" panose="02000000000000000000" pitchFamily="2" charset="0"/>
            </a:endParaRPr>
          </a:p>
        </p:txBody>
      </p:sp>
      <p:sp>
        <p:nvSpPr>
          <p:cNvPr id="15" name="TextBox 14">
            <a:extLst>
              <a:ext uri="{FF2B5EF4-FFF2-40B4-BE49-F238E27FC236}">
                <a16:creationId xmlns:a16="http://schemas.microsoft.com/office/drawing/2014/main" id="{18CDAAC1-794B-4819-9AAC-D92302BD6DF6}"/>
              </a:ext>
            </a:extLst>
          </p:cNvPr>
          <p:cNvSpPr txBox="1"/>
          <p:nvPr/>
        </p:nvSpPr>
        <p:spPr>
          <a:xfrm>
            <a:off x="7715057" y="469822"/>
            <a:ext cx="3886917" cy="1818568"/>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In FY 21:</a:t>
            </a:r>
          </a:p>
          <a:p>
            <a:r>
              <a:rPr lang="en-US" sz="1400" dirty="0">
                <a:latin typeface="Roboto" panose="02000000000000000000" pitchFamily="2" charset="0"/>
                <a:ea typeface="Roboto" panose="02000000000000000000" pitchFamily="2" charset="0"/>
              </a:rPr>
              <a:t>280 clients were screened for depression and substance abuse</a:t>
            </a:r>
          </a:p>
          <a:p>
            <a:r>
              <a:rPr lang="en-US" sz="1400" dirty="0">
                <a:latin typeface="Roboto" panose="02000000000000000000" pitchFamily="2" charset="0"/>
                <a:ea typeface="Roboto" panose="02000000000000000000" pitchFamily="2" charset="0"/>
              </a:rPr>
              <a:t>140 were screened for anxiety</a:t>
            </a:r>
          </a:p>
          <a:p>
            <a:r>
              <a:rPr lang="en-US" sz="1400" dirty="0">
                <a:latin typeface="Roboto" panose="02000000000000000000" pitchFamily="2" charset="0"/>
                <a:ea typeface="Roboto" panose="02000000000000000000" pitchFamily="2" charset="0"/>
              </a:rPr>
              <a:t>120 people participated in over 600 counseling sessions </a:t>
            </a:r>
          </a:p>
          <a:p>
            <a:r>
              <a:rPr lang="en-US" sz="1400" dirty="0">
                <a:latin typeface="Roboto" panose="02000000000000000000" pitchFamily="2" charset="0"/>
                <a:ea typeface="Roboto" panose="02000000000000000000" pitchFamily="2" charset="0"/>
              </a:rPr>
              <a:t>75 people participated in over 88 group counseling sessions</a:t>
            </a:r>
          </a:p>
        </p:txBody>
      </p:sp>
      <p:pic>
        <p:nvPicPr>
          <p:cNvPr id="18" name="Picture 17">
            <a:extLst>
              <a:ext uri="{FF2B5EF4-FFF2-40B4-BE49-F238E27FC236}">
                <a16:creationId xmlns:a16="http://schemas.microsoft.com/office/drawing/2014/main" id="{69096968-F519-4B20-864E-8EB722F02F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2531" y="5020338"/>
            <a:ext cx="1745480" cy="1775944"/>
          </a:xfrm>
          <a:prstGeom prst="rect">
            <a:avLst/>
          </a:prstGeom>
          <a:noFill/>
          <a:ln>
            <a:noFill/>
          </a:ln>
        </p:spPr>
      </p:pic>
      <p:pic>
        <p:nvPicPr>
          <p:cNvPr id="19" name="Picture 18" descr="Social Isolation In Older Adults During COVID-19 - MeetCaregivers">
            <a:extLst>
              <a:ext uri="{FF2B5EF4-FFF2-40B4-BE49-F238E27FC236}">
                <a16:creationId xmlns:a16="http://schemas.microsoft.com/office/drawing/2014/main" id="{C5A1E152-5756-44BB-96A7-68F3072F50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31374" y="2288390"/>
            <a:ext cx="3308350" cy="2362835"/>
          </a:xfrm>
          <a:prstGeom prst="rect">
            <a:avLst/>
          </a:prstGeom>
          <a:noFill/>
          <a:ln>
            <a:noFill/>
          </a:ln>
        </p:spPr>
      </p:pic>
      <p:sp>
        <p:nvSpPr>
          <p:cNvPr id="17" name="Rectangle 16">
            <a:extLst>
              <a:ext uri="{FF2B5EF4-FFF2-40B4-BE49-F238E27FC236}">
                <a16:creationId xmlns:a16="http://schemas.microsoft.com/office/drawing/2014/main" id="{DAE9CD19-F8E3-4A11-A877-4B95168605D6}"/>
              </a:ext>
            </a:extLst>
          </p:cNvPr>
          <p:cNvSpPr/>
          <p:nvPr/>
        </p:nvSpPr>
        <p:spPr>
          <a:xfrm>
            <a:off x="2518056" y="5185163"/>
            <a:ext cx="5065591" cy="738664"/>
          </a:xfrm>
          <a:prstGeom prst="rect">
            <a:avLst/>
          </a:prstGeom>
        </p:spPr>
        <p:txBody>
          <a:bodyPr wrap="square">
            <a:spAutoFit/>
          </a:bodyPr>
          <a:lstStyle/>
          <a:p>
            <a:pPr algn="just"/>
            <a:r>
              <a:rPr lang="en-US" sz="1400" dirty="0">
                <a:latin typeface="Roboto" panose="02000000000000000000" pitchFamily="2" charset="0"/>
                <a:ea typeface="Roboto" panose="02000000000000000000" pitchFamily="2" charset="0"/>
              </a:rPr>
              <a:t>The RSS clinical team, including </a:t>
            </a:r>
            <a:r>
              <a:rPr lang="en-US" sz="1400" b="1" dirty="0">
                <a:latin typeface="Roboto" panose="02000000000000000000" pitchFamily="2" charset="0"/>
                <a:ea typeface="Roboto" panose="02000000000000000000" pitchFamily="2" charset="0"/>
              </a:rPr>
              <a:t>Susan Cohn, LCSW</a:t>
            </a:r>
            <a:r>
              <a:rPr lang="en-US" sz="1400" dirty="0">
                <a:latin typeface="Roboto" panose="02000000000000000000" pitchFamily="2" charset="0"/>
                <a:ea typeface="Roboto" panose="02000000000000000000" pitchFamily="2" charset="0"/>
              </a:rPr>
              <a:t>, was a lifeline to many lonely and isolated older adults who looked forward to their counseling sessions and check-in calls.</a:t>
            </a:r>
          </a:p>
        </p:txBody>
      </p:sp>
    </p:spTree>
    <p:extLst>
      <p:ext uri="{BB962C8B-B14F-4D97-AF65-F5344CB8AC3E}">
        <p14:creationId xmlns:p14="http://schemas.microsoft.com/office/powerpoint/2010/main" val="91752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343208"/>
            <a:ext cx="6038335" cy="535459"/>
          </a:xfrm>
        </p:spPr>
        <p:txBody>
          <a:bodyPr>
            <a:normAutofit fontScale="90000"/>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Covid Response </a:t>
            </a:r>
            <a:br>
              <a:rPr lang="en-US" sz="1800" dirty="0">
                <a:solidFill>
                  <a:srgbClr val="F36F20"/>
                </a:solidFill>
                <a:latin typeface="Roboto Medium" panose="02000000000000000000" pitchFamily="2" charset="0"/>
                <a:ea typeface="Roboto Medium" panose="02000000000000000000" pitchFamily="2" charset="0"/>
                <a:cs typeface="Roboto Medium" charset="0"/>
              </a:rPr>
            </a:br>
            <a:r>
              <a:rPr lang="en-US" sz="1800" dirty="0">
                <a:solidFill>
                  <a:srgbClr val="F36F20"/>
                </a:solidFill>
                <a:latin typeface="Roboto Medium" panose="02000000000000000000" pitchFamily="2" charset="0"/>
                <a:ea typeface="Roboto Medium" panose="02000000000000000000" pitchFamily="2" charset="0"/>
                <a:cs typeface="Roboto Medium" charset="0"/>
              </a:rPr>
              <a:t>RSS A Virtual Center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74141" y="1178011"/>
            <a:ext cx="6540843" cy="4102443"/>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sp>
        <p:nvSpPr>
          <p:cNvPr id="4" name="TextBox 3"/>
          <p:cNvSpPr txBox="1"/>
          <p:nvPr/>
        </p:nvSpPr>
        <p:spPr>
          <a:xfrm>
            <a:off x="237532" y="1504060"/>
            <a:ext cx="5530880" cy="1384995"/>
          </a:xfrm>
          <a:prstGeom prst="rect">
            <a:avLst/>
          </a:prstGeom>
          <a:noFill/>
        </p:spPr>
        <p:txBody>
          <a:bodyPr wrap="square" rtlCol="0">
            <a:spAutoFit/>
          </a:bodyPr>
          <a:lstStyle/>
          <a:p>
            <a:pPr lvl="0"/>
            <a:endParaRPr lang="en-US" sz="1400" b="1" dirty="0">
              <a:latin typeface="Roboto" panose="02000000000000000000" pitchFamily="2" charset="0"/>
              <a:ea typeface="Roboto" panose="02000000000000000000" pitchFamily="2" charset="0"/>
            </a:endParaRPr>
          </a:p>
          <a:p>
            <a:pPr lvl="0" algn="just"/>
            <a:endParaRPr lang="en-US" sz="1400" dirty="0">
              <a:latin typeface="Roboto" panose="02000000000000000000" pitchFamily="2" charset="0"/>
              <a:ea typeface="Roboto" panose="02000000000000000000" pitchFamily="2" charset="0"/>
            </a:endParaRPr>
          </a:p>
          <a:p>
            <a:pPr lvl="0" algn="just"/>
            <a:endParaRPr lang="en-US" sz="1400" dirty="0">
              <a:latin typeface="Roboto" panose="02000000000000000000" pitchFamily="2" charset="0"/>
              <a:ea typeface="Roboto" panose="02000000000000000000" pitchFamily="2" charset="0"/>
            </a:endParaRPr>
          </a:p>
          <a:p>
            <a:pPr lvl="0" algn="just"/>
            <a:endParaRPr lang="en-US" sz="1400" dirty="0">
              <a:latin typeface="Roboto" panose="02000000000000000000" pitchFamily="2" charset="0"/>
              <a:ea typeface="Roboto" panose="02000000000000000000" pitchFamily="2" charset="0"/>
            </a:endParaRPr>
          </a:p>
          <a:p>
            <a:pPr lvl="0"/>
            <a:endParaRPr lang="en-US" sz="1400" b="1" dirty="0">
              <a:latin typeface="Roboto" panose="02000000000000000000" pitchFamily="2" charset="0"/>
              <a:ea typeface="Roboto" panose="02000000000000000000" pitchFamily="2" charset="0"/>
            </a:endParaRPr>
          </a:p>
          <a:p>
            <a:pPr lvl="0"/>
            <a:endParaRPr lang="en-US" sz="1400" b="1" dirty="0">
              <a:latin typeface="Roboto" panose="02000000000000000000" pitchFamily="2" charset="0"/>
              <a:ea typeface="Roboto" panose="02000000000000000000" pitchFamily="2" charset="0"/>
            </a:endParaRPr>
          </a:p>
        </p:txBody>
      </p:sp>
      <p:cxnSp>
        <p:nvCxnSpPr>
          <p:cNvPr id="8" name="Straight Connector 7"/>
          <p:cNvCxnSpPr/>
          <p:nvPr/>
        </p:nvCxnSpPr>
        <p:spPr>
          <a:xfrm flipH="1" flipV="1">
            <a:off x="1459467" y="255373"/>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59467" y="84174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pic>
        <p:nvPicPr>
          <p:cNvPr id="11" name="Picture 10" descr="cid:1e21c0a0-cb85-45e0-87dd-663b87c7fac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587766" y="1082591"/>
            <a:ext cx="3762375" cy="1104900"/>
          </a:xfrm>
          <a:prstGeom prst="rect">
            <a:avLst/>
          </a:prstGeom>
          <a:noFill/>
          <a:ln>
            <a:noFill/>
          </a:ln>
        </p:spPr>
      </p:pic>
      <p:sp>
        <p:nvSpPr>
          <p:cNvPr id="5" name="TextBox 4">
            <a:extLst>
              <a:ext uri="{FF2B5EF4-FFF2-40B4-BE49-F238E27FC236}">
                <a16:creationId xmlns:a16="http://schemas.microsoft.com/office/drawing/2014/main" id="{AB6B5538-5770-40BA-9AF9-183FE32B0653}"/>
              </a:ext>
            </a:extLst>
          </p:cNvPr>
          <p:cNvSpPr txBox="1"/>
          <p:nvPr/>
        </p:nvSpPr>
        <p:spPr>
          <a:xfrm>
            <a:off x="625085" y="2196557"/>
            <a:ext cx="5687735" cy="3323987"/>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During the fiscal year 2021, the Adult Day Program for Memory Loss offered nearly 1000 hours of virtual programming via Zoom to vulnerable RSS members with Alzheimer’s disease and other dementias. Our programs included group socialization, art activities, music, and physical fitness, as well as individual interactions. </a:t>
            </a:r>
          </a:p>
          <a:p>
            <a:pPr algn="just"/>
            <a:endParaRPr lang="en-US" sz="1400" dirty="0">
              <a:latin typeface="Roboto" panose="02000000000000000000" pitchFamily="2" charset="0"/>
              <a:ea typeface="Roboto" panose="02000000000000000000" pitchFamily="2" charset="0"/>
            </a:endParaRPr>
          </a:p>
          <a:p>
            <a:pPr algn="just"/>
            <a:r>
              <a:rPr lang="en-US" sz="1400" dirty="0">
                <a:latin typeface="Roboto" panose="02000000000000000000" pitchFamily="2" charset="0"/>
                <a:ea typeface="Roboto" panose="02000000000000000000" pitchFamily="2" charset="0"/>
              </a:rPr>
              <a:t>Program staff also provided vital emotional support to their families and caregivers coping with increased stress and isolation during the COVID-19 pandemic. The </a:t>
            </a:r>
            <a:r>
              <a:rPr lang="en-US" sz="1400" b="1" i="1" dirty="0">
                <a:latin typeface="Roboto" panose="02000000000000000000" pitchFamily="2" charset="0"/>
                <a:ea typeface="Roboto" panose="02000000000000000000" pitchFamily="2" charset="0"/>
              </a:rPr>
              <a:t>RSS Center for Early Memory Loss</a:t>
            </a:r>
            <a:r>
              <a:rPr lang="en-US" sz="1400" dirty="0">
                <a:latin typeface="Roboto" panose="02000000000000000000" pitchFamily="2" charset="0"/>
                <a:ea typeface="Roboto" panose="02000000000000000000" pitchFamily="2" charset="0"/>
              </a:rPr>
              <a:t> had a partnership with </a:t>
            </a:r>
            <a:r>
              <a:rPr lang="en-US" sz="1400" b="1" i="1" dirty="0">
                <a:latin typeface="Roboto" panose="02000000000000000000" pitchFamily="2" charset="0"/>
                <a:ea typeface="Roboto" panose="02000000000000000000" pitchFamily="2" charset="0"/>
              </a:rPr>
              <a:t>The Jewish Museum</a:t>
            </a:r>
            <a:r>
              <a:rPr lang="en-US" sz="1400" dirty="0">
                <a:latin typeface="Roboto" panose="02000000000000000000" pitchFamily="2" charset="0"/>
                <a:ea typeface="Roboto" panose="02000000000000000000" pitchFamily="2" charset="0"/>
              </a:rPr>
              <a:t> for a series of art workshops tailored for people with dementia and their caregivers. Students from Columbia Occupational Therapy will again do an internship at RSS focusing on a caregiver-oriented program.  The ADAP team is led by </a:t>
            </a:r>
            <a:r>
              <a:rPr lang="en-US" sz="1400" b="1" dirty="0">
                <a:latin typeface="Roboto" panose="02000000000000000000" pitchFamily="2" charset="0"/>
                <a:ea typeface="Roboto" panose="02000000000000000000" pitchFamily="2" charset="0"/>
              </a:rPr>
              <a:t>Audrey Swanson, LMSW</a:t>
            </a:r>
            <a:r>
              <a:rPr lang="en-US" sz="1400" dirty="0">
                <a:latin typeface="Roboto" panose="02000000000000000000" pitchFamily="2" charset="0"/>
                <a:ea typeface="Roboto" panose="02000000000000000000" pitchFamily="2" charset="0"/>
              </a:rPr>
              <a:t>, and is supported by team members </a:t>
            </a:r>
            <a:r>
              <a:rPr lang="en-US" sz="1400" b="1" dirty="0">
                <a:latin typeface="Roboto" panose="02000000000000000000" pitchFamily="2" charset="0"/>
                <a:ea typeface="Roboto" panose="02000000000000000000" pitchFamily="2" charset="0"/>
              </a:rPr>
              <a:t>Purnelle Henry </a:t>
            </a:r>
            <a:r>
              <a:rPr lang="en-US" sz="1400" dirty="0">
                <a:latin typeface="Roboto" panose="02000000000000000000" pitchFamily="2" charset="0"/>
                <a:ea typeface="Roboto" panose="02000000000000000000" pitchFamily="2" charset="0"/>
              </a:rPr>
              <a:t>and </a:t>
            </a:r>
            <a:r>
              <a:rPr lang="en-US" sz="1400" b="1" dirty="0">
                <a:latin typeface="Roboto" panose="02000000000000000000" pitchFamily="2" charset="0"/>
                <a:ea typeface="Roboto" panose="02000000000000000000" pitchFamily="2" charset="0"/>
              </a:rPr>
              <a:t>Renee Williamson</a:t>
            </a:r>
            <a:r>
              <a:rPr lang="en-US" sz="1400" dirty="0">
                <a:latin typeface="Roboto" panose="02000000000000000000" pitchFamily="2" charset="0"/>
                <a:ea typeface="Roboto" panose="02000000000000000000" pitchFamily="2" charset="0"/>
              </a:rPr>
              <a:t>.</a:t>
            </a:r>
          </a:p>
        </p:txBody>
      </p:sp>
      <p:pic>
        <p:nvPicPr>
          <p:cNvPr id="14" name="Picture 13" descr="https://res.cloudinary.com/the-jewish-museum/image/fetch/q_auto,f_auto/v1/https:/s3.amazonaws.com/tjmassets/program_access_groups/JM_Journeys_Katz_1.jpeg">
            <a:extLst>
              <a:ext uri="{FF2B5EF4-FFF2-40B4-BE49-F238E27FC236}">
                <a16:creationId xmlns:a16="http://schemas.microsoft.com/office/drawing/2014/main" id="{9DE45FC9-BF8B-4739-9BBA-268360FC93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375" y="2280722"/>
            <a:ext cx="3177698" cy="2296555"/>
          </a:xfrm>
          <a:prstGeom prst="rect">
            <a:avLst/>
          </a:prstGeom>
          <a:noFill/>
          <a:ln>
            <a:noFill/>
          </a:ln>
        </p:spPr>
      </p:pic>
    </p:spTree>
    <p:extLst>
      <p:ext uri="{BB962C8B-B14F-4D97-AF65-F5344CB8AC3E}">
        <p14:creationId xmlns:p14="http://schemas.microsoft.com/office/powerpoint/2010/main" val="225987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964052" y="236540"/>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964052" y="878062"/>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7179" y="345989"/>
            <a:ext cx="5725297"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    </a:t>
            </a:r>
          </a:p>
        </p:txBody>
      </p:sp>
      <p:sp>
        <p:nvSpPr>
          <p:cNvPr id="10" name="Rectangle 9">
            <a:extLst>
              <a:ext uri="{FF2B5EF4-FFF2-40B4-BE49-F238E27FC236}">
                <a16:creationId xmlns:a16="http://schemas.microsoft.com/office/drawing/2014/main" id="{9F16A199-69C6-4304-981F-C6A10CCCF777}"/>
              </a:ext>
            </a:extLst>
          </p:cNvPr>
          <p:cNvSpPr/>
          <p:nvPr/>
        </p:nvSpPr>
        <p:spPr>
          <a:xfrm>
            <a:off x="1428812" y="207908"/>
            <a:ext cx="5725297" cy="660694"/>
          </a:xfrm>
          <a:prstGeom prst="rect">
            <a:avLst/>
          </a:prstGeom>
        </p:spPr>
        <p:txBody>
          <a:bodyPr wrap="square">
            <a:spAutoFit/>
          </a:bodyPr>
          <a:lstStyle/>
          <a:p>
            <a:pPr lvl="0" algn="ctr">
              <a:lnSpc>
                <a:spcPct val="120000"/>
              </a:lnSpc>
            </a:pPr>
            <a:r>
              <a:rPr lang="en-US" sz="1600" dirty="0">
                <a:solidFill>
                  <a:srgbClr val="F36F20"/>
                </a:solidFill>
                <a:latin typeface="Roboto Medium" panose="02000000000000000000" pitchFamily="2" charset="0"/>
                <a:ea typeface="Roboto Medium" panose="02000000000000000000" pitchFamily="2" charset="0"/>
                <a:cs typeface="Roboto Medium" charset="0"/>
              </a:rPr>
              <a:t>Covid Response</a:t>
            </a:r>
            <a:br>
              <a:rPr lang="en-US" sz="1600" dirty="0">
                <a:solidFill>
                  <a:srgbClr val="F36F20"/>
                </a:solidFill>
                <a:latin typeface="Roboto Medium" panose="02000000000000000000" pitchFamily="2" charset="0"/>
                <a:ea typeface="Roboto Medium" panose="02000000000000000000" pitchFamily="2" charset="0"/>
                <a:cs typeface="Roboto Medium" charset="0"/>
              </a:rPr>
            </a:br>
            <a:r>
              <a:rPr lang="en-US" sz="1600" dirty="0">
                <a:solidFill>
                  <a:srgbClr val="F36F20"/>
                </a:solidFill>
                <a:latin typeface="Roboto Medium" panose="02000000000000000000" pitchFamily="2" charset="0"/>
                <a:ea typeface="Roboto Medium" panose="02000000000000000000" pitchFamily="2" charset="0"/>
                <a:cs typeface="Roboto Medium" charset="0"/>
              </a:rPr>
              <a:t> RSS A Virtual Center</a:t>
            </a:r>
            <a:endParaRPr lang="en-US" sz="1600" dirty="0">
              <a:solidFill>
                <a:srgbClr val="F36F20"/>
              </a:solidFill>
              <a:latin typeface="Roboto Medium" charset="0"/>
              <a:ea typeface="Roboto Medium" charset="0"/>
              <a:cs typeface="Roboto Medium" charset="0"/>
            </a:endParaRPr>
          </a:p>
        </p:txBody>
      </p:sp>
      <p:sp>
        <p:nvSpPr>
          <p:cNvPr id="2" name="Rectangle 1">
            <a:extLst>
              <a:ext uri="{FF2B5EF4-FFF2-40B4-BE49-F238E27FC236}">
                <a16:creationId xmlns:a16="http://schemas.microsoft.com/office/drawing/2014/main" id="{65A18D7B-75B4-4655-BA2E-C5C2FCBF5351}"/>
              </a:ext>
            </a:extLst>
          </p:cNvPr>
          <p:cNvSpPr/>
          <p:nvPr/>
        </p:nvSpPr>
        <p:spPr>
          <a:xfrm>
            <a:off x="514412" y="1140908"/>
            <a:ext cx="7044069" cy="5278368"/>
          </a:xfrm>
          <a:prstGeom prst="rect">
            <a:avLst/>
          </a:prstGeom>
        </p:spPr>
        <p:txBody>
          <a:bodyPr wrap="square">
            <a:spAutoFit/>
          </a:bodyPr>
          <a:lstStyle/>
          <a:p>
            <a:pPr algn="ctr" fontAlgn="base"/>
            <a:r>
              <a:rPr lang="en-US" sz="1400" b="1" dirty="0">
                <a:solidFill>
                  <a:srgbClr val="555555"/>
                </a:solidFill>
                <a:latin typeface="Roboto" panose="02000000000000000000" pitchFamily="2" charset="0"/>
                <a:ea typeface="Roboto" panose="02000000000000000000" pitchFamily="2" charset="0"/>
                <a:cs typeface="Arial" panose="020B0604020202020204" pitchFamily="34" charset="0"/>
              </a:rPr>
              <a:t>Delivering Courses Online: </a:t>
            </a:r>
            <a:endParaRPr lang="en-US" sz="1400" dirty="0">
              <a:latin typeface="Roboto" panose="02000000000000000000" pitchFamily="2" charset="0"/>
              <a:ea typeface="Roboto" panose="02000000000000000000" pitchFamily="2" charset="0"/>
            </a:endParaRPr>
          </a:p>
          <a:p>
            <a:pPr algn="just" fontAlgn="base"/>
            <a:r>
              <a:rPr lang="en-US" sz="1300" dirty="0">
                <a:latin typeface="Roboto" panose="02000000000000000000" pitchFamily="2" charset="0"/>
                <a:ea typeface="Times New Roman" panose="02020603050405020304" pitchFamily="18" charset="0"/>
                <a:cs typeface="Arial" panose="020B0604020202020204" pitchFamily="34" charset="0"/>
              </a:rPr>
              <a:t>RSS delivered over </a:t>
            </a:r>
            <a:r>
              <a:rPr lang="en-US" sz="1300" b="1" dirty="0">
                <a:solidFill>
                  <a:schemeClr val="accent1"/>
                </a:solidFill>
                <a:latin typeface="Roboto" panose="02000000000000000000" pitchFamily="2" charset="0"/>
                <a:ea typeface="Times New Roman" panose="02020603050405020304" pitchFamily="18" charset="0"/>
                <a:cs typeface="Arial" panose="020B0604020202020204" pitchFamily="34" charset="0"/>
              </a:rPr>
              <a:t>150 classes each month engaging an average of 500 participants </a:t>
            </a:r>
            <a:r>
              <a:rPr lang="en-US" sz="1300" dirty="0">
                <a:latin typeface="Roboto" panose="02000000000000000000" pitchFamily="2" charset="0"/>
                <a:ea typeface="Times New Roman" panose="02020603050405020304" pitchFamily="18" charset="0"/>
                <a:cs typeface="Arial" panose="020B0604020202020204" pitchFamily="34" charset="0"/>
              </a:rPr>
              <a:t>on a monthly basis by the end of FY21. These vital classes keep older adults physically fit and emotionally engaged. </a:t>
            </a:r>
            <a:endParaRPr lang="en-US" sz="11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en-US" sz="1300" dirty="0">
                <a:latin typeface="Roboto" panose="02000000000000000000" pitchFamily="2" charset="0"/>
                <a:ea typeface="Times New Roman" panose="02020603050405020304" pitchFamily="18" charset="0"/>
                <a:cs typeface="Arial" panose="020B0604020202020204" pitchFamily="34" charset="0"/>
              </a:rPr>
              <a:t>Class statistics</a:t>
            </a:r>
            <a:endParaRPr lang="en-US" sz="1100" dirty="0">
              <a:latin typeface="Calibri" panose="020F0502020204030204" pitchFamily="34" charset="0"/>
              <a:ea typeface="Calibri" panose="020F0502020204030204" pitchFamily="34" charset="0"/>
            </a:endParaRPr>
          </a:p>
          <a:p>
            <a:pPr marL="742950" marR="0" lvl="1" indent="-285750" algn="just">
              <a:spcBef>
                <a:spcPts val="0"/>
              </a:spcBef>
              <a:spcAft>
                <a:spcPts val="0"/>
              </a:spcAft>
              <a:buSzPts val="1000"/>
              <a:buFont typeface="Courier New" panose="02070309020205020404" pitchFamily="49" charset="0"/>
              <a:buChar char="o"/>
              <a:tabLst>
                <a:tab pos="914400" algn="l"/>
              </a:tabLst>
            </a:pPr>
            <a:r>
              <a:rPr lang="en-US" sz="1300" dirty="0">
                <a:latin typeface="Roboto" panose="02000000000000000000" pitchFamily="2" charset="0"/>
                <a:ea typeface="Times New Roman" panose="02020603050405020304" pitchFamily="18" charset="0"/>
                <a:cs typeface="Arial" panose="020B0604020202020204" pitchFamily="34" charset="0"/>
              </a:rPr>
              <a:t>170 classes per month (June 2021 as example), over 2,000 classes for the year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SzPts val="1000"/>
              <a:buFont typeface="Courier New" panose="02070309020205020404" pitchFamily="49" charset="0"/>
              <a:buChar char="o"/>
              <a:tabLst>
                <a:tab pos="914400" algn="l"/>
              </a:tabLst>
            </a:pPr>
            <a:r>
              <a:rPr lang="en-US" sz="1300" dirty="0">
                <a:latin typeface="Roboto" panose="02000000000000000000" pitchFamily="2" charset="0"/>
                <a:ea typeface="Times New Roman" panose="02020603050405020304" pitchFamily="18" charset="0"/>
                <a:cs typeface="Arial" panose="020B0604020202020204" pitchFamily="34" charset="0"/>
              </a:rPr>
              <a:t>3,000 attendees of classes (could be the same person multiple times)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SzPts val="1000"/>
              <a:buFont typeface="Courier New" panose="02070309020205020404" pitchFamily="49" charset="0"/>
              <a:buChar char="o"/>
              <a:tabLst>
                <a:tab pos="914400" algn="l"/>
              </a:tabLst>
            </a:pPr>
            <a:r>
              <a:rPr lang="en-US" sz="1300" dirty="0">
                <a:latin typeface="Roboto" panose="02000000000000000000" pitchFamily="2" charset="0"/>
                <a:ea typeface="Times New Roman" panose="02020603050405020304" pitchFamily="18" charset="0"/>
                <a:cs typeface="Arial" panose="020B0604020202020204" pitchFamily="34" charset="0"/>
              </a:rPr>
              <a:t>500 individuals per month</a:t>
            </a:r>
          </a:p>
          <a:p>
            <a:pPr marR="0" lvl="1" algn="ctr">
              <a:spcBef>
                <a:spcPts val="0"/>
              </a:spcBef>
              <a:spcAft>
                <a:spcPts val="0"/>
              </a:spcAft>
              <a:buSzPts val="1000"/>
              <a:tabLst>
                <a:tab pos="914400" algn="l"/>
              </a:tabLst>
            </a:pPr>
            <a:r>
              <a:rPr lang="en-US" sz="1300" b="1" dirty="0">
                <a:latin typeface="Roboto" panose="02000000000000000000" pitchFamily="2" charset="0"/>
                <a:ea typeface="Calibri" panose="020F0502020204030204" pitchFamily="34" charset="0"/>
                <a:cs typeface="Arial" panose="020B0604020202020204" pitchFamily="34" charset="0"/>
              </a:rPr>
              <a:t>Special Programs </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300" dirty="0">
              <a:latin typeface="Roboto" panose="02000000000000000000" pitchFamily="2" charset="0"/>
              <a:ea typeface="Calibri" panose="020F0502020204030204" pitchFamily="34" charset="0"/>
              <a:cs typeface="Arial" panose="020B0604020202020204" pitchFamily="34" charset="0"/>
            </a:endParaRPr>
          </a:p>
          <a:p>
            <a:pPr marR="0" lvl="1" algn="just">
              <a:spcBef>
                <a:spcPts val="0"/>
              </a:spcBef>
              <a:spcAft>
                <a:spcPts val="0"/>
              </a:spcAft>
              <a:buSzPts val="1000"/>
              <a:tabLst>
                <a:tab pos="914400" algn="l"/>
              </a:tabLs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300" dirty="0">
                <a:latin typeface="Roboto" panose="02000000000000000000" pitchFamily="2" charset="0"/>
                <a:ea typeface="Roboto" panose="02000000000000000000" pitchFamily="2" charset="0"/>
                <a:cs typeface="Times New Roman" panose="02020603050405020304" pitchFamily="18" charset="0"/>
              </a:rPr>
              <a:t>Developed a comprehensive online creative arts program including weekly art classes with </a:t>
            </a:r>
            <a:r>
              <a:rPr lang="en-US" sz="1300" b="1" dirty="0">
                <a:latin typeface="Roboto" panose="02000000000000000000" pitchFamily="2" charset="0"/>
                <a:ea typeface="Roboto" panose="02000000000000000000" pitchFamily="2" charset="0"/>
                <a:cs typeface="Times New Roman" panose="02020603050405020304" pitchFamily="18" charset="0"/>
              </a:rPr>
              <a:t>April Lombardi </a:t>
            </a:r>
            <a:r>
              <a:rPr lang="en-US" sz="1300" dirty="0">
                <a:latin typeface="Roboto" panose="02000000000000000000" pitchFamily="2" charset="0"/>
                <a:ea typeface="Roboto" panose="02000000000000000000" pitchFamily="2" charset="0"/>
                <a:cs typeface="Times New Roman" panose="02020603050405020304" pitchFamily="18" charset="0"/>
              </a:rPr>
              <a:t>that average 60 attendees a week, alliances with a variety of museums including the </a:t>
            </a:r>
            <a:r>
              <a:rPr lang="en-US" sz="1300" b="1" dirty="0">
                <a:latin typeface="Roboto" panose="02000000000000000000" pitchFamily="2" charset="0"/>
                <a:ea typeface="Roboto" panose="02000000000000000000" pitchFamily="2" charset="0"/>
                <a:cs typeface="Times New Roman" panose="02020603050405020304" pitchFamily="18" charset="0"/>
              </a:rPr>
              <a:t>Metropolitan Museum of Art</a:t>
            </a:r>
            <a:r>
              <a:rPr lang="en-US" sz="1300" dirty="0">
                <a:latin typeface="Roboto" panose="02000000000000000000" pitchFamily="2" charset="0"/>
                <a:ea typeface="Roboto" panose="02000000000000000000" pitchFamily="2" charset="0"/>
                <a:cs typeface="Times New Roman" panose="02020603050405020304" pitchFamily="18" charset="0"/>
              </a:rPr>
              <a:t>, </a:t>
            </a:r>
            <a:r>
              <a:rPr lang="en-US" sz="1300" b="1" dirty="0">
                <a:latin typeface="Roboto" panose="02000000000000000000" pitchFamily="2" charset="0"/>
                <a:ea typeface="Roboto" panose="02000000000000000000" pitchFamily="2" charset="0"/>
                <a:cs typeface="Times New Roman" panose="02020603050405020304" pitchFamily="18" charset="0"/>
              </a:rPr>
              <a:t>Ringling Museum</a:t>
            </a:r>
            <a:r>
              <a:rPr lang="en-US" sz="1300" dirty="0">
                <a:latin typeface="Roboto" panose="02000000000000000000" pitchFamily="2" charset="0"/>
                <a:ea typeface="Roboto" panose="02000000000000000000" pitchFamily="2" charset="0"/>
                <a:cs typeface="Times New Roman" panose="02020603050405020304" pitchFamily="18" charset="0"/>
              </a:rPr>
              <a:t>, concerts by the Flume Ensemble (Riverdale Country School), monthly film lectures and more.</a:t>
            </a:r>
          </a:p>
          <a:p>
            <a:pPr marR="0" lvl="1" algn="just">
              <a:spcBef>
                <a:spcPts val="0"/>
              </a:spcBef>
              <a:spcAft>
                <a:spcPts val="0"/>
              </a:spcAft>
              <a:buSzPts val="1000"/>
              <a:tabLst>
                <a:tab pos="914400" algn="l"/>
              </a:tabLst>
            </a:pPr>
            <a:r>
              <a:rPr lang="en-US" sz="1300" dirty="0">
                <a:latin typeface="Roboto" panose="02000000000000000000" pitchFamily="2" charset="0"/>
                <a:ea typeface="Roboto" panose="02000000000000000000" pitchFamily="2" charset="0"/>
                <a:cs typeface="Times New Roman" panose="02020603050405020304" pitchFamily="18" charset="0"/>
              </a:rPr>
              <a:t>•	Developed Sunday programming to reduce social isolation over the weekend.</a:t>
            </a:r>
          </a:p>
          <a:p>
            <a:pPr marR="0" lvl="1" algn="just">
              <a:spcBef>
                <a:spcPts val="0"/>
              </a:spcBef>
              <a:spcAft>
                <a:spcPts val="0"/>
              </a:spcAft>
              <a:buSzPts val="1000"/>
              <a:tabLst>
                <a:tab pos="914400" algn="l"/>
              </a:tabLst>
            </a:pPr>
            <a:r>
              <a:rPr lang="en-US" sz="1300" dirty="0">
                <a:latin typeface="Roboto" panose="02000000000000000000" pitchFamily="2" charset="0"/>
                <a:ea typeface="Roboto" panose="02000000000000000000" pitchFamily="2" charset="0"/>
                <a:cs typeface="Times New Roman" panose="02020603050405020304" pitchFamily="18" charset="0"/>
              </a:rPr>
              <a:t>•	Comprehensive nutrition and health program including presentations by the DFTA and our own nutritionists in coordination with the NW Bronx Food Justice Coalition as well as medical presentations by NY Presbyterian doctors.</a:t>
            </a:r>
          </a:p>
          <a:p>
            <a:pPr marR="0" lvl="1" algn="just">
              <a:spcBef>
                <a:spcPts val="0"/>
              </a:spcBef>
              <a:spcAft>
                <a:spcPts val="0"/>
              </a:spcAft>
              <a:buSzPts val="1000"/>
              <a:tabLst>
                <a:tab pos="914400" algn="l"/>
              </a:tabLst>
            </a:pPr>
            <a:r>
              <a:rPr lang="en-US" sz="1300" dirty="0">
                <a:latin typeface="Roboto" panose="02000000000000000000" pitchFamily="2" charset="0"/>
                <a:ea typeface="Roboto" panose="02000000000000000000" pitchFamily="2" charset="0"/>
                <a:cs typeface="Times New Roman" panose="02020603050405020304" pitchFamily="18" charset="0"/>
              </a:rPr>
              <a:t>•	To further enhance our offerings over the weekend and with technology we partnered with GetSetUp an online learning program. This was a free partnership. GetSetUp was so well thought of that it is now offered through the NY State Dept of Aging as a free platform for all older adults. </a:t>
            </a:r>
          </a:p>
          <a:p>
            <a:pPr marR="0" lvl="1" algn="just">
              <a:spcBef>
                <a:spcPts val="0"/>
              </a:spcBef>
              <a:spcAft>
                <a:spcPts val="0"/>
              </a:spcAft>
              <a:buSzPts val="1000"/>
              <a:tabLst>
                <a:tab pos="914400" algn="l"/>
              </a:tabLst>
            </a:pPr>
            <a:endParaRPr lang="en-US" sz="1300" dirty="0">
              <a:latin typeface="Roboto" panose="02000000000000000000" pitchFamily="2" charset="0"/>
              <a:ea typeface="Roboto" panose="02000000000000000000" pitchFamily="2" charset="0"/>
              <a:cs typeface="Times New Roman" panose="02020603050405020304" pitchFamily="18" charset="0"/>
            </a:endParaRPr>
          </a:p>
          <a:p>
            <a:pPr marR="0" lvl="1" algn="just">
              <a:spcBef>
                <a:spcPts val="0"/>
              </a:spcBef>
              <a:spcAft>
                <a:spcPts val="0"/>
              </a:spcAft>
              <a:buSzPts val="1000"/>
              <a:tabLst>
                <a:tab pos="914400" algn="l"/>
              </a:tabLst>
            </a:pPr>
            <a:r>
              <a:rPr lang="en-US" sz="1300" b="1" i="1" dirty="0">
                <a:latin typeface="Roboto" panose="02000000000000000000" pitchFamily="2" charset="0"/>
                <a:ea typeface="Roboto" panose="02000000000000000000" pitchFamily="2" charset="0"/>
                <a:cs typeface="Times New Roman" panose="02020603050405020304" pitchFamily="18" charset="0"/>
              </a:rPr>
              <a:t>Margie Schustack, Director of Marketing and Programming </a:t>
            </a:r>
            <a:r>
              <a:rPr lang="en-US" sz="1300" dirty="0">
                <a:latin typeface="Roboto" panose="02000000000000000000" pitchFamily="2" charset="0"/>
                <a:ea typeface="Roboto" panose="02000000000000000000" pitchFamily="2" charset="0"/>
                <a:cs typeface="Times New Roman" panose="02020603050405020304" pitchFamily="18" charset="0"/>
              </a:rPr>
              <a:t>spearheaded our virtual programs.</a:t>
            </a:r>
          </a:p>
          <a:p>
            <a:pPr marR="0" lvl="1">
              <a:spcBef>
                <a:spcPts val="0"/>
              </a:spcBef>
              <a:spcAft>
                <a:spcPts val="0"/>
              </a:spcAft>
              <a:buSzPts val="1000"/>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F6C7EA0-3E26-4595-8E9B-3C8CB2653B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4259" y="31459"/>
            <a:ext cx="3410585" cy="1938020"/>
          </a:xfrm>
          <a:prstGeom prst="rect">
            <a:avLst/>
          </a:prstGeom>
          <a:noFill/>
          <a:ln>
            <a:noFill/>
          </a:ln>
        </p:spPr>
      </p:pic>
      <p:pic>
        <p:nvPicPr>
          <p:cNvPr id="9" name="Picture 8" descr="Flume Ensemble">
            <a:extLst>
              <a:ext uri="{FF2B5EF4-FFF2-40B4-BE49-F238E27FC236}">
                <a16:creationId xmlns:a16="http://schemas.microsoft.com/office/drawing/2014/main" id="{76976C88-936D-428C-973E-6E021358DE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026" y="2306130"/>
            <a:ext cx="3228975" cy="1795780"/>
          </a:xfrm>
          <a:prstGeom prst="rect">
            <a:avLst/>
          </a:prstGeom>
          <a:noFill/>
          <a:ln>
            <a:noFill/>
          </a:ln>
        </p:spPr>
      </p:pic>
      <p:sp>
        <p:nvSpPr>
          <p:cNvPr id="11" name="TextBox 10">
            <a:extLst>
              <a:ext uri="{FF2B5EF4-FFF2-40B4-BE49-F238E27FC236}">
                <a16:creationId xmlns:a16="http://schemas.microsoft.com/office/drawing/2014/main" id="{630EADDD-4F58-465D-827D-479BBFEFD83F}"/>
              </a:ext>
            </a:extLst>
          </p:cNvPr>
          <p:cNvSpPr txBox="1"/>
          <p:nvPr/>
        </p:nvSpPr>
        <p:spPr>
          <a:xfrm>
            <a:off x="9303391" y="1998353"/>
            <a:ext cx="1946246" cy="307777"/>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rPr>
              <a:t>Chair Yoga </a:t>
            </a:r>
          </a:p>
        </p:txBody>
      </p:sp>
      <p:pic>
        <p:nvPicPr>
          <p:cNvPr id="12" name="Picture 11">
            <a:extLst>
              <a:ext uri="{FF2B5EF4-FFF2-40B4-BE49-F238E27FC236}">
                <a16:creationId xmlns:a16="http://schemas.microsoft.com/office/drawing/2014/main" id="{A2FB4BE9-806E-4932-8460-9089AD425D44}"/>
              </a:ext>
            </a:extLst>
          </p:cNvPr>
          <p:cNvPicPr/>
          <p:nvPr/>
        </p:nvPicPr>
        <p:blipFill>
          <a:blip r:embed="rId4"/>
          <a:stretch>
            <a:fillRect/>
          </a:stretch>
        </p:blipFill>
        <p:spPr>
          <a:xfrm>
            <a:off x="8813638" y="4240186"/>
            <a:ext cx="3171825" cy="2586355"/>
          </a:xfrm>
          <a:prstGeom prst="rect">
            <a:avLst/>
          </a:prstGeom>
        </p:spPr>
      </p:pic>
    </p:spTree>
    <p:extLst>
      <p:ext uri="{BB962C8B-B14F-4D97-AF65-F5344CB8AC3E}">
        <p14:creationId xmlns:p14="http://schemas.microsoft.com/office/powerpoint/2010/main" val="242155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343208"/>
            <a:ext cx="6038335" cy="535459"/>
          </a:xfrm>
        </p:spPr>
        <p:txBody>
          <a:bodyPr>
            <a:normAutofit/>
          </a:bodyPr>
          <a:lstStyle/>
          <a:p>
            <a:pPr algn="ctr"/>
            <a:r>
              <a:rPr lang="en-US" sz="1800" dirty="0">
                <a:solidFill>
                  <a:srgbClr val="F36F20"/>
                </a:solidFill>
                <a:latin typeface="Roboto Medium" panose="02000000000000000000" pitchFamily="2" charset="0"/>
                <a:ea typeface="Roboto Medium" panose="02000000000000000000" pitchFamily="2" charset="0"/>
                <a:cs typeface="Roboto Medium" charset="0"/>
              </a:rPr>
              <a:t>      </a:t>
            </a:r>
            <a:r>
              <a:rPr lang="en-US" sz="1800" dirty="0">
                <a:latin typeface="Roboto Medium" panose="02000000000000000000" pitchFamily="2" charset="0"/>
                <a:ea typeface="Roboto Medium" panose="02000000000000000000" pitchFamily="2" charset="0"/>
              </a:rPr>
              <a:t> </a:t>
            </a:r>
          </a:p>
        </p:txBody>
      </p:sp>
      <p:sp>
        <p:nvSpPr>
          <p:cNvPr id="3" name="Content Placeholder 2"/>
          <p:cNvSpPr>
            <a:spLocks noGrp="1"/>
          </p:cNvSpPr>
          <p:nvPr>
            <p:ph idx="1"/>
          </p:nvPr>
        </p:nvSpPr>
        <p:spPr>
          <a:xfrm>
            <a:off x="74141" y="1178011"/>
            <a:ext cx="6540843" cy="4102443"/>
          </a:xfrm>
        </p:spPr>
        <p:txBody>
          <a:bodyPr>
            <a:normAutofit/>
          </a:bodyPr>
          <a:lstStyle/>
          <a:p>
            <a:pPr marL="0" indent="0">
              <a:lnSpc>
                <a:spcPct val="100000"/>
              </a:lnSpc>
              <a:buNone/>
            </a:pPr>
            <a:endParaRPr lang="en-US" sz="1400" dirty="0">
              <a:latin typeface="Roboto" panose="02000000000000000000" pitchFamily="2" charset="0"/>
              <a:ea typeface="Roboto" panose="02000000000000000000" pitchFamily="2" charset="0"/>
            </a:endParaRPr>
          </a:p>
          <a:p>
            <a:pPr marL="0" indent="0">
              <a:buNone/>
            </a:pPr>
            <a:endParaRPr lang="en-US" sz="1400" dirty="0">
              <a:latin typeface="Roboto" panose="02000000000000000000" pitchFamily="2" charset="0"/>
              <a:ea typeface="Roboto" panose="02000000000000000000" pitchFamily="2" charset="0"/>
            </a:endParaRPr>
          </a:p>
        </p:txBody>
      </p:sp>
      <p:sp>
        <p:nvSpPr>
          <p:cNvPr id="4" name="TextBox 3"/>
          <p:cNvSpPr txBox="1"/>
          <p:nvPr/>
        </p:nvSpPr>
        <p:spPr>
          <a:xfrm>
            <a:off x="318783" y="1090570"/>
            <a:ext cx="8089905" cy="5539978"/>
          </a:xfrm>
          <a:prstGeom prst="rect">
            <a:avLst/>
          </a:prstGeom>
          <a:noFill/>
        </p:spPr>
        <p:txBody>
          <a:bodyPr wrap="square" rtlCol="0">
            <a:spAutoFit/>
          </a:bodyPr>
          <a:lstStyle/>
          <a:p>
            <a:pPr lvl="0" algn="ctr"/>
            <a:r>
              <a:rPr lang="en-US" sz="1400" b="1" dirty="0">
                <a:latin typeface="Roboto" panose="02000000000000000000" pitchFamily="2" charset="0"/>
                <a:ea typeface="Roboto" panose="02000000000000000000" pitchFamily="2" charset="0"/>
              </a:rPr>
              <a:t>Connecting and Engaging our Clients and the Community </a:t>
            </a:r>
          </a:p>
          <a:p>
            <a:pPr lvl="0" algn="just"/>
            <a:r>
              <a:rPr lang="en-US" sz="1400" dirty="0">
                <a:latin typeface="Roboto" panose="02000000000000000000" pitchFamily="2" charset="0"/>
                <a:ea typeface="Roboto" panose="02000000000000000000" pitchFamily="2" charset="0"/>
              </a:rPr>
              <a:t>Our staff </a:t>
            </a:r>
            <a:r>
              <a:rPr lang="en-US" sz="1400" b="1" dirty="0">
                <a:latin typeface="Roboto" panose="02000000000000000000" pitchFamily="2" charset="0"/>
                <a:ea typeface="Roboto" panose="02000000000000000000" pitchFamily="2" charset="0"/>
              </a:rPr>
              <a:t>Margie Schustack</a:t>
            </a:r>
            <a:r>
              <a:rPr lang="en-US" sz="1400" dirty="0">
                <a:latin typeface="Roboto" panose="02000000000000000000" pitchFamily="2" charset="0"/>
                <a:ea typeface="Roboto" panose="02000000000000000000" pitchFamily="2" charset="0"/>
              </a:rPr>
              <a:t>, Director of Communications &amp; Programming, </a:t>
            </a:r>
            <a:r>
              <a:rPr lang="en-US" sz="1400" b="1" dirty="0">
                <a:latin typeface="Roboto" panose="02000000000000000000" pitchFamily="2" charset="0"/>
                <a:ea typeface="Roboto" panose="02000000000000000000" pitchFamily="2" charset="0"/>
              </a:rPr>
              <a:t>Maritza Silva</a:t>
            </a:r>
            <a:r>
              <a:rPr lang="en-US" sz="1400" dirty="0">
                <a:latin typeface="Roboto" panose="02000000000000000000" pitchFamily="2" charset="0"/>
                <a:ea typeface="Roboto" panose="02000000000000000000" pitchFamily="2" charset="0"/>
              </a:rPr>
              <a:t>, Activities Coordinator, and  </a:t>
            </a:r>
            <a:r>
              <a:rPr lang="en-US" sz="1400" b="1" dirty="0">
                <a:latin typeface="Roboto" panose="02000000000000000000" pitchFamily="2" charset="0"/>
                <a:ea typeface="Roboto" panose="02000000000000000000" pitchFamily="2" charset="0"/>
              </a:rPr>
              <a:t>Betty Begley</a:t>
            </a:r>
            <a:r>
              <a:rPr lang="en-US" sz="1400" dirty="0">
                <a:latin typeface="Roboto" panose="02000000000000000000" pitchFamily="2" charset="0"/>
                <a:ea typeface="Roboto" panose="02000000000000000000" pitchFamily="2" charset="0"/>
              </a:rPr>
              <a:t>, Executive Assistant devoted their expertise to making sure our clients were engaged.  </a:t>
            </a:r>
          </a:p>
          <a:p>
            <a:pPr lvl="0" algn="just"/>
            <a:r>
              <a:rPr lang="en-US" sz="1400" b="1" dirty="0">
                <a:latin typeface="Roboto" panose="02000000000000000000" pitchFamily="2" charset="0"/>
                <a:ea typeface="Roboto" panose="02000000000000000000" pitchFamily="2" charset="0"/>
              </a:rPr>
              <a:t>Newsletter </a:t>
            </a:r>
          </a:p>
          <a:p>
            <a:pPr lvl="1" algn="just"/>
            <a:r>
              <a:rPr lang="en-US" sz="1400" dirty="0">
                <a:latin typeface="Roboto" panose="02000000000000000000" pitchFamily="2" charset="0"/>
                <a:ea typeface="Roboto" panose="02000000000000000000" pitchFamily="2" charset="0"/>
              </a:rPr>
              <a:t>Deployed weekly</a:t>
            </a:r>
          </a:p>
          <a:p>
            <a:pPr lvl="1" algn="just"/>
            <a:r>
              <a:rPr lang="en-US" sz="1400" dirty="0">
                <a:latin typeface="Roboto" panose="02000000000000000000" pitchFamily="2" charset="0"/>
                <a:ea typeface="Roboto" panose="02000000000000000000" pitchFamily="2" charset="0"/>
              </a:rPr>
              <a:t>Average open rate for a nonprofit email is 20%, ours is </a:t>
            </a:r>
            <a:r>
              <a:rPr lang="en-US" sz="1400" b="1" i="1" dirty="0">
                <a:latin typeface="Roboto" panose="02000000000000000000" pitchFamily="2" charset="0"/>
                <a:ea typeface="Roboto" panose="02000000000000000000" pitchFamily="2" charset="0"/>
              </a:rPr>
              <a:t>40%</a:t>
            </a:r>
            <a:r>
              <a:rPr lang="en-US" sz="1400" dirty="0">
                <a:latin typeface="Roboto" panose="02000000000000000000" pitchFamily="2" charset="0"/>
                <a:ea typeface="Roboto" panose="02000000000000000000" pitchFamily="2" charset="0"/>
              </a:rPr>
              <a:t>. </a:t>
            </a:r>
          </a:p>
          <a:p>
            <a:pPr lvl="1" algn="just"/>
            <a:r>
              <a:rPr lang="en-US" sz="1400" dirty="0">
                <a:latin typeface="Roboto" panose="02000000000000000000" pitchFamily="2" charset="0"/>
                <a:ea typeface="Roboto" panose="02000000000000000000" pitchFamily="2" charset="0"/>
              </a:rPr>
              <a:t>Our average click rate is </a:t>
            </a:r>
            <a:r>
              <a:rPr lang="en-US" sz="1400" b="1" i="1" dirty="0">
                <a:latin typeface="Roboto" panose="02000000000000000000" pitchFamily="2" charset="0"/>
                <a:ea typeface="Roboto" panose="02000000000000000000" pitchFamily="2" charset="0"/>
              </a:rPr>
              <a:t>29% approximately 3 times above average.</a:t>
            </a:r>
          </a:p>
          <a:p>
            <a:pPr lvl="1" algn="just"/>
            <a:endParaRPr lang="en-US" sz="1400" dirty="0">
              <a:latin typeface="Roboto" panose="02000000000000000000" pitchFamily="2" charset="0"/>
              <a:ea typeface="Roboto" panose="02000000000000000000" pitchFamily="2" charset="0"/>
            </a:endParaRPr>
          </a:p>
          <a:p>
            <a:pPr lvl="0" algn="just"/>
            <a:r>
              <a:rPr lang="en-US" sz="1400" b="1" dirty="0">
                <a:latin typeface="Roboto" panose="02000000000000000000" pitchFamily="2" charset="0"/>
                <a:ea typeface="Roboto" panose="02000000000000000000" pitchFamily="2" charset="0"/>
              </a:rPr>
              <a:t>Website </a:t>
            </a:r>
            <a:r>
              <a:rPr lang="en-US" sz="1400" dirty="0">
                <a:latin typeface="Roboto" panose="02000000000000000000" pitchFamily="2" charset="0"/>
                <a:ea typeface="Roboto" panose="02000000000000000000" pitchFamily="2" charset="0"/>
              </a:rPr>
              <a:t>- 3,000 visitors a month, 9,000-page views</a:t>
            </a:r>
          </a:p>
          <a:p>
            <a:pPr lvl="0" algn="just"/>
            <a:r>
              <a:rPr lang="en-US" sz="1400" b="1" dirty="0">
                <a:latin typeface="Roboto" panose="02000000000000000000" pitchFamily="2" charset="0"/>
                <a:ea typeface="Roboto" panose="02000000000000000000" pitchFamily="2" charset="0"/>
              </a:rPr>
              <a:t>YouTube</a:t>
            </a:r>
          </a:p>
          <a:p>
            <a:pPr lvl="1" algn="just"/>
            <a:r>
              <a:rPr lang="en-US" sz="1400" dirty="0">
                <a:latin typeface="Roboto" panose="02000000000000000000" pitchFamily="2" charset="0"/>
                <a:ea typeface="Roboto" panose="02000000000000000000" pitchFamily="2" charset="0"/>
              </a:rPr>
              <a:t>Launched YouTube channel - over 100 subscribers, over 100 videos posted, some with more than 1,000 views</a:t>
            </a:r>
          </a:p>
          <a:p>
            <a:pPr lvl="1" algn="just"/>
            <a:r>
              <a:rPr lang="en-US" sz="1400" dirty="0">
                <a:latin typeface="Roboto" panose="02000000000000000000" pitchFamily="2" charset="0"/>
                <a:ea typeface="Roboto" panose="02000000000000000000" pitchFamily="2" charset="0"/>
              </a:rPr>
              <a:t>Over 400 subscribers who have requested a daily email covering our online events</a:t>
            </a:r>
          </a:p>
          <a:p>
            <a:pPr lvl="1" algn="just"/>
            <a:endParaRPr lang="en-US" sz="1400" dirty="0">
              <a:latin typeface="Roboto" panose="02000000000000000000" pitchFamily="2" charset="0"/>
              <a:ea typeface="Roboto" panose="02000000000000000000" pitchFamily="2" charset="0"/>
            </a:endParaRPr>
          </a:p>
          <a:p>
            <a:pPr lvl="0" algn="just"/>
            <a:r>
              <a:rPr lang="en-US" sz="1400" b="1" dirty="0">
                <a:latin typeface="Roboto" panose="02000000000000000000" pitchFamily="2" charset="0"/>
                <a:ea typeface="Roboto" panose="02000000000000000000" pitchFamily="2" charset="0"/>
              </a:rPr>
              <a:t>Online Fundraisers with April Lombardi, Art Instructor- </a:t>
            </a:r>
            <a:r>
              <a:rPr lang="en-US" sz="1400" dirty="0">
                <a:latin typeface="Roboto" panose="02000000000000000000" pitchFamily="2" charset="0"/>
                <a:ea typeface="Roboto" panose="02000000000000000000" pitchFamily="2" charset="0"/>
              </a:rPr>
              <a:t>each raising over $5,000</a:t>
            </a:r>
          </a:p>
          <a:p>
            <a:pPr lvl="0" algn="just"/>
            <a:endParaRPr lang="en-US" sz="1400" dirty="0">
              <a:latin typeface="Roboto" panose="02000000000000000000" pitchFamily="2" charset="0"/>
              <a:ea typeface="Roboto" panose="02000000000000000000" pitchFamily="2" charset="0"/>
            </a:endParaRPr>
          </a:p>
          <a:p>
            <a:pPr lvl="0" algn="just"/>
            <a:r>
              <a:rPr lang="en-US" sz="1400" b="1" dirty="0">
                <a:latin typeface="Roboto" panose="02000000000000000000" pitchFamily="2" charset="0"/>
                <a:ea typeface="Roboto" panose="02000000000000000000" pitchFamily="2" charset="0"/>
              </a:rPr>
              <a:t>Emails &amp; Newsletters</a:t>
            </a:r>
          </a:p>
          <a:p>
            <a:pPr lvl="1" algn="just"/>
            <a:r>
              <a:rPr lang="en-US" sz="1400" dirty="0">
                <a:latin typeface="Roboto" panose="02000000000000000000" pitchFamily="2" charset="0"/>
                <a:ea typeface="Roboto" panose="02000000000000000000" pitchFamily="2" charset="0"/>
              </a:rPr>
              <a:t>Over 600 emails deployed in FY’21</a:t>
            </a:r>
          </a:p>
          <a:p>
            <a:pPr lvl="1" algn="just"/>
            <a:r>
              <a:rPr lang="en-US" sz="1400" dirty="0">
                <a:latin typeface="Roboto" panose="02000000000000000000" pitchFamily="2" charset="0"/>
                <a:ea typeface="Roboto" panose="02000000000000000000" pitchFamily="2" charset="0"/>
              </a:rPr>
              <a:t>Weekly newsletter reaches over 2,500 people with </a:t>
            </a:r>
            <a:r>
              <a:rPr lang="en-US" sz="1400" b="1" dirty="0">
                <a:latin typeface="Roboto" panose="02000000000000000000" pitchFamily="2" charset="0"/>
                <a:ea typeface="Roboto" panose="02000000000000000000" pitchFamily="2" charset="0"/>
              </a:rPr>
              <a:t>50% open rate </a:t>
            </a:r>
            <a:r>
              <a:rPr lang="en-US" sz="1400" dirty="0">
                <a:latin typeface="Roboto" panose="02000000000000000000" pitchFamily="2" charset="0"/>
                <a:ea typeface="Roboto" panose="02000000000000000000" pitchFamily="2" charset="0"/>
              </a:rPr>
              <a:t>(nonprofit industry average is 20.39%)</a:t>
            </a:r>
          </a:p>
          <a:p>
            <a:pPr lvl="1" algn="just"/>
            <a:r>
              <a:rPr lang="en-US" sz="1400" dirty="0">
                <a:latin typeface="Roboto" panose="02000000000000000000" pitchFamily="2" charset="0"/>
                <a:ea typeface="Roboto" panose="02000000000000000000" pitchFamily="2" charset="0"/>
              </a:rPr>
              <a:t>Focused in our communications (newsletter, seminars and more) on key community</a:t>
            </a:r>
            <a:r>
              <a:rPr lang="en-US" sz="1400">
                <a:latin typeface="Roboto" panose="02000000000000000000" pitchFamily="2" charset="0"/>
                <a:ea typeface="Roboto" panose="02000000000000000000" pitchFamily="2" charset="0"/>
              </a:rPr>
              <a:t>/national </a:t>
            </a:r>
            <a:r>
              <a:rPr lang="en-US" sz="1400" dirty="0">
                <a:latin typeface="Roboto" panose="02000000000000000000" pitchFamily="2" charset="0"/>
                <a:ea typeface="Roboto" panose="02000000000000000000" pitchFamily="2" charset="0"/>
              </a:rPr>
              <a:t>initiatives including filling out the census, COVID vaccinations, food insecurity, and in collaboration with the Riverdale Y Senior Center sponsored forums for city council candidates.</a:t>
            </a:r>
          </a:p>
          <a:p>
            <a:pPr lvl="1"/>
            <a:r>
              <a:rPr lang="en-US" dirty="0"/>
              <a:t> </a:t>
            </a:r>
            <a:endParaRPr lang="en-US" sz="1400" dirty="0"/>
          </a:p>
        </p:txBody>
      </p:sp>
      <p:cxnSp>
        <p:nvCxnSpPr>
          <p:cNvPr id="8" name="Straight Connector 7"/>
          <p:cNvCxnSpPr/>
          <p:nvPr/>
        </p:nvCxnSpPr>
        <p:spPr>
          <a:xfrm flipH="1" flipV="1">
            <a:off x="2959486" y="203304"/>
            <a:ext cx="4533898" cy="8151"/>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19820" y="912934"/>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8DC2BB-2607-4BD3-87FE-ED59FAA5B895}"/>
              </a:ext>
            </a:extLst>
          </p:cNvPr>
          <p:cNvSpPr/>
          <p:nvPr/>
        </p:nvSpPr>
        <p:spPr>
          <a:xfrm>
            <a:off x="2114026" y="255373"/>
            <a:ext cx="6224818" cy="646331"/>
          </a:xfrm>
          <a:prstGeom prst="rect">
            <a:avLst/>
          </a:prstGeom>
        </p:spPr>
        <p:txBody>
          <a:bodyPr wrap="square">
            <a:spAutoFit/>
          </a:bodyPr>
          <a:lstStyle/>
          <a:p>
            <a:pPr algn="ctr"/>
            <a:r>
              <a:rPr lang="en-US" dirty="0">
                <a:solidFill>
                  <a:srgbClr val="F36F20"/>
                </a:solidFill>
                <a:latin typeface="Roboto Medium" panose="02000000000000000000" pitchFamily="2" charset="0"/>
                <a:ea typeface="Roboto Medium" panose="02000000000000000000" pitchFamily="2" charset="0"/>
                <a:cs typeface="Roboto Medium" charset="0"/>
              </a:rPr>
              <a:t>Covid Response </a:t>
            </a:r>
            <a:br>
              <a:rPr lang="en-US" dirty="0">
                <a:solidFill>
                  <a:srgbClr val="F36F20"/>
                </a:solidFill>
                <a:latin typeface="Roboto Medium" panose="02000000000000000000" pitchFamily="2" charset="0"/>
                <a:ea typeface="Roboto Medium" panose="02000000000000000000" pitchFamily="2" charset="0"/>
                <a:cs typeface="Roboto Medium" charset="0"/>
              </a:rPr>
            </a:br>
            <a:r>
              <a:rPr lang="en-US" dirty="0">
                <a:solidFill>
                  <a:srgbClr val="F36F20"/>
                </a:solidFill>
                <a:latin typeface="Roboto Medium" panose="02000000000000000000" pitchFamily="2" charset="0"/>
                <a:ea typeface="Roboto Medium" panose="02000000000000000000" pitchFamily="2" charset="0"/>
                <a:cs typeface="Roboto Medium" charset="0"/>
              </a:rPr>
              <a:t>RSS A Virtual Center </a:t>
            </a:r>
            <a:endParaRPr lang="en-US" dirty="0"/>
          </a:p>
        </p:txBody>
      </p:sp>
      <p:pic>
        <p:nvPicPr>
          <p:cNvPr id="15" name="Picture 14">
            <a:extLst>
              <a:ext uri="{FF2B5EF4-FFF2-40B4-BE49-F238E27FC236}">
                <a16:creationId xmlns:a16="http://schemas.microsoft.com/office/drawing/2014/main" id="{18B92B75-DF85-4084-BE89-934CB99A63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5800" y="5722690"/>
            <a:ext cx="3646170" cy="1066800"/>
          </a:xfrm>
          <a:prstGeom prst="rect">
            <a:avLst/>
          </a:prstGeom>
          <a:noFill/>
          <a:ln w="38100">
            <a:solidFill>
              <a:srgbClr val="663300"/>
            </a:solidFill>
          </a:ln>
        </p:spPr>
      </p:pic>
      <p:pic>
        <p:nvPicPr>
          <p:cNvPr id="16" name="Picture 15">
            <a:extLst>
              <a:ext uri="{FF2B5EF4-FFF2-40B4-BE49-F238E27FC236}">
                <a16:creationId xmlns:a16="http://schemas.microsoft.com/office/drawing/2014/main" id="{FB9779DA-E318-48D0-8110-C6339B9B2A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01892" y="3792244"/>
            <a:ext cx="4090108" cy="1140075"/>
          </a:xfrm>
          <a:prstGeom prst="rect">
            <a:avLst/>
          </a:prstGeom>
          <a:noFill/>
          <a:ln w="38100">
            <a:solidFill>
              <a:srgbClr val="663300"/>
            </a:solidFill>
          </a:ln>
        </p:spPr>
      </p:pic>
      <p:pic>
        <p:nvPicPr>
          <p:cNvPr id="18" name="Picture 17">
            <a:extLst>
              <a:ext uri="{FF2B5EF4-FFF2-40B4-BE49-F238E27FC236}">
                <a16:creationId xmlns:a16="http://schemas.microsoft.com/office/drawing/2014/main" id="{3868E28E-7381-4F2C-A553-B3C9A9356BE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53330" y="578538"/>
            <a:ext cx="3442658" cy="2423335"/>
          </a:xfrm>
          <a:prstGeom prst="rect">
            <a:avLst/>
          </a:prstGeom>
          <a:noFill/>
          <a:ln>
            <a:noFill/>
          </a:ln>
        </p:spPr>
      </p:pic>
    </p:spTree>
    <p:extLst>
      <p:ext uri="{BB962C8B-B14F-4D97-AF65-F5344CB8AC3E}">
        <p14:creationId xmlns:p14="http://schemas.microsoft.com/office/powerpoint/2010/main" val="197563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314679" y="345989"/>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314679" y="839067"/>
            <a:ext cx="4533898" cy="0"/>
          </a:xfrm>
          <a:prstGeom prst="line">
            <a:avLst/>
          </a:prstGeom>
          <a:ln w="25400">
            <a:solidFill>
              <a:srgbClr val="F36F2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7179" y="345989"/>
            <a:ext cx="5725297"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    </a:t>
            </a:r>
          </a:p>
        </p:txBody>
      </p:sp>
      <p:sp>
        <p:nvSpPr>
          <p:cNvPr id="10" name="Rectangle 9">
            <a:extLst>
              <a:ext uri="{FF2B5EF4-FFF2-40B4-BE49-F238E27FC236}">
                <a16:creationId xmlns:a16="http://schemas.microsoft.com/office/drawing/2014/main" id="{9F16A199-69C6-4304-981F-C6A10CCCF777}"/>
              </a:ext>
            </a:extLst>
          </p:cNvPr>
          <p:cNvSpPr/>
          <p:nvPr/>
        </p:nvSpPr>
        <p:spPr>
          <a:xfrm>
            <a:off x="2620049" y="405615"/>
            <a:ext cx="5725297" cy="433452"/>
          </a:xfrm>
          <a:prstGeom prst="rect">
            <a:avLst/>
          </a:prstGeom>
        </p:spPr>
        <p:txBody>
          <a:bodyPr wrap="square">
            <a:spAutoFit/>
          </a:bodyPr>
          <a:lstStyle/>
          <a:p>
            <a:pPr lvl="0" algn="ctr">
              <a:lnSpc>
                <a:spcPct val="120000"/>
              </a:lnSpc>
            </a:pPr>
            <a:r>
              <a:rPr lang="en-US" sz="2000" dirty="0">
                <a:solidFill>
                  <a:srgbClr val="F36F20"/>
                </a:solidFill>
                <a:latin typeface="Roboto Medium" charset="0"/>
                <a:ea typeface="Roboto Medium" charset="0"/>
                <a:cs typeface="Roboto Medium" charset="0"/>
              </a:rPr>
              <a:t>RSS Volunteers  </a:t>
            </a:r>
          </a:p>
        </p:txBody>
      </p:sp>
      <p:sp>
        <p:nvSpPr>
          <p:cNvPr id="2" name="TextBox 1">
            <a:extLst>
              <a:ext uri="{FF2B5EF4-FFF2-40B4-BE49-F238E27FC236}">
                <a16:creationId xmlns:a16="http://schemas.microsoft.com/office/drawing/2014/main" id="{E7B3B5E1-539D-4BBE-98E0-0CEA64F3A34C}"/>
              </a:ext>
            </a:extLst>
          </p:cNvPr>
          <p:cNvSpPr txBox="1"/>
          <p:nvPr/>
        </p:nvSpPr>
        <p:spPr>
          <a:xfrm>
            <a:off x="704675" y="1501629"/>
            <a:ext cx="5478011" cy="2462213"/>
          </a:xfrm>
          <a:prstGeom prst="rect">
            <a:avLst/>
          </a:prstGeom>
          <a:noFill/>
        </p:spPr>
        <p:txBody>
          <a:bodyPr wrap="square" rtlCol="0">
            <a:spAutoFit/>
          </a:bodyPr>
          <a:lstStyle/>
          <a:p>
            <a:pPr algn="just"/>
            <a:r>
              <a:rPr lang="en-US" sz="1400" dirty="0">
                <a:latin typeface="Roboto" panose="02000000000000000000" pitchFamily="2" charset="0"/>
                <a:ea typeface="Roboto" panose="02000000000000000000" pitchFamily="2" charset="0"/>
              </a:rPr>
              <a:t>Volunteerism during a pandemic was very challenging. Nevertheless, our volunteers stepped up to the plate and adapted to the challenges, and helped reshape the landscape of RSS.  They continued making a difference  demonstrating how flexible, tough and resilient they are. Fifteen Volunteers provided Wellness Calls keeping our members in touch with RSS and connecting RSS staff with those who needed assistance and helping members feel less socially isolated and lonely.  Our “phone squad” of volunteers and staff surpassed the 16,000 mark in terms of the number of wellness-check calls made. </a:t>
            </a:r>
          </a:p>
          <a:p>
            <a:pPr algn="just"/>
            <a:endParaRPr lang="en-US" sz="1400"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5A5EBBA-1CF9-4B88-9486-13504CFB4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101" y="470778"/>
            <a:ext cx="2867389" cy="2462214"/>
          </a:xfrm>
          <a:prstGeom prst="rect">
            <a:avLst/>
          </a:prstGeom>
        </p:spPr>
      </p:pic>
      <p:pic>
        <p:nvPicPr>
          <p:cNvPr id="8" name="Picture 7">
            <a:extLst>
              <a:ext uri="{FF2B5EF4-FFF2-40B4-BE49-F238E27FC236}">
                <a16:creationId xmlns:a16="http://schemas.microsoft.com/office/drawing/2014/main" id="{14A1B74D-8BE1-4364-A387-20A0F23EB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42" y="2860646"/>
            <a:ext cx="2470374" cy="3913463"/>
          </a:xfrm>
          <a:prstGeom prst="rect">
            <a:avLst/>
          </a:prstGeom>
        </p:spPr>
      </p:pic>
      <p:pic>
        <p:nvPicPr>
          <p:cNvPr id="11" name="Picture 10">
            <a:extLst>
              <a:ext uri="{FF2B5EF4-FFF2-40B4-BE49-F238E27FC236}">
                <a16:creationId xmlns:a16="http://schemas.microsoft.com/office/drawing/2014/main" id="{41701618-D7DA-47DE-B3F3-4369481E97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1530" y="4126159"/>
            <a:ext cx="3392170" cy="2647950"/>
          </a:xfrm>
          <a:prstGeom prst="rect">
            <a:avLst/>
          </a:prstGeom>
          <a:noFill/>
          <a:ln>
            <a:noFill/>
          </a:ln>
        </p:spPr>
      </p:pic>
    </p:spTree>
    <p:extLst>
      <p:ext uri="{BB962C8B-B14F-4D97-AF65-F5344CB8AC3E}">
        <p14:creationId xmlns:p14="http://schemas.microsoft.com/office/powerpoint/2010/main" val="215928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15240</TotalTime>
  <Words>2494</Words>
  <Application>Microsoft Office PowerPoint</Application>
  <PresentationFormat>Widescreen</PresentationFormat>
  <Paragraphs>226</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Roboto</vt:lpstr>
      <vt:lpstr>Roboto Medium</vt:lpstr>
      <vt:lpstr>Symbol</vt:lpstr>
      <vt:lpstr>Times New Roman</vt:lpstr>
      <vt:lpstr>Office Theme</vt:lpstr>
      <vt:lpstr>PowerPoint Presentation</vt:lpstr>
      <vt:lpstr>Covid Response  RSS A Virtual Center     </vt:lpstr>
      <vt:lpstr>Covid Response  RSS A Virtual Center     </vt:lpstr>
      <vt:lpstr>PowerPoint Presentation</vt:lpstr>
      <vt:lpstr>PowerPoint Presentation</vt:lpstr>
      <vt:lpstr>Covid Response  RSS A Virtual Center        </vt:lpstr>
      <vt:lpstr>PowerPoint Presentation</vt:lpstr>
      <vt:lpstr>       </vt:lpstr>
      <vt:lpstr>PowerPoint Presentation</vt:lpstr>
      <vt:lpstr>FY 2021 Highlights Healthy Communities Initiative </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Dalton</dc:creator>
  <cp:lastModifiedBy>Julie Dalton</cp:lastModifiedBy>
  <cp:revision>143</cp:revision>
  <cp:lastPrinted>2021-11-05T21:23:23Z</cp:lastPrinted>
  <dcterms:created xsi:type="dcterms:W3CDTF">2021-10-26T20:31:36Z</dcterms:created>
  <dcterms:modified xsi:type="dcterms:W3CDTF">2022-03-11T17:13:20Z</dcterms:modified>
</cp:coreProperties>
</file>